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7" r:id="rId2"/>
    <p:sldId id="271" r:id="rId3"/>
    <p:sldId id="297" r:id="rId4"/>
    <p:sldId id="260" r:id="rId5"/>
    <p:sldId id="261" r:id="rId6"/>
    <p:sldId id="262" r:id="rId7"/>
    <p:sldId id="263" r:id="rId8"/>
    <p:sldId id="264" r:id="rId9"/>
    <p:sldId id="265" r:id="rId10"/>
    <p:sldId id="258" r:id="rId11"/>
    <p:sldId id="267" r:id="rId12"/>
    <p:sldId id="268" r:id="rId13"/>
    <p:sldId id="269" r:id="rId14"/>
    <p:sldId id="266" r:id="rId15"/>
    <p:sldId id="272" r:id="rId16"/>
    <p:sldId id="275" r:id="rId17"/>
    <p:sldId id="273" r:id="rId18"/>
    <p:sldId id="270" r:id="rId19"/>
    <p:sldId id="274" r:id="rId20"/>
    <p:sldId id="278" r:id="rId21"/>
    <p:sldId id="279" r:id="rId22"/>
    <p:sldId id="298" r:id="rId23"/>
    <p:sldId id="280" r:id="rId24"/>
    <p:sldId id="281" r:id="rId25"/>
    <p:sldId id="259" r:id="rId26"/>
    <p:sldId id="277" r:id="rId27"/>
    <p:sldId id="276" r:id="rId28"/>
    <p:sldId id="282" r:id="rId29"/>
    <p:sldId id="299" r:id="rId30"/>
    <p:sldId id="283" r:id="rId31"/>
    <p:sldId id="288" r:id="rId32"/>
    <p:sldId id="285" r:id="rId33"/>
    <p:sldId id="287" r:id="rId34"/>
    <p:sldId id="289" r:id="rId35"/>
    <p:sldId id="286" r:id="rId36"/>
    <p:sldId id="290" r:id="rId37"/>
    <p:sldId id="291" r:id="rId38"/>
    <p:sldId id="292" r:id="rId39"/>
    <p:sldId id="294" r:id="rId40"/>
    <p:sldId id="293" r:id="rId41"/>
    <p:sldId id="295" r:id="rId42"/>
    <p:sldId id="296"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851" autoAdjust="0"/>
  </p:normalViewPr>
  <p:slideViewPr>
    <p:cSldViewPr snapToGrid="0" snapToObjects="1">
      <p:cViewPr>
        <p:scale>
          <a:sx n="100" d="100"/>
          <a:sy n="100" d="100"/>
        </p:scale>
        <p:origin x="-200" y="4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1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A9447F-C1A7-AD48-AF07-4A812910E768}" type="datetimeFigureOut">
              <a:rPr lang="en-US" smtClean="0"/>
              <a:t>3/8/17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B29BDD-478A-E945-8C5F-412D71C05522}" type="slidenum">
              <a:rPr lang="en-US" smtClean="0"/>
              <a:t>‹#›</a:t>
            </a:fld>
            <a:endParaRPr lang="en-US"/>
          </a:p>
        </p:txBody>
      </p:sp>
    </p:spTree>
    <p:extLst>
      <p:ext uri="{BB962C8B-B14F-4D97-AF65-F5344CB8AC3E}">
        <p14:creationId xmlns:p14="http://schemas.microsoft.com/office/powerpoint/2010/main" val="311382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9502DE-14F5-2647-B4BF-138061BF0806}" type="datetimeFigureOut">
              <a:rPr lang="en-US" smtClean="0"/>
              <a:t>3/8/17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033CD1-D277-2D4B-9EAB-14260A1BBDC8}" type="slidenum">
              <a:rPr lang="en-US" smtClean="0"/>
              <a:t>‹#›</a:t>
            </a:fld>
            <a:endParaRPr lang="en-US"/>
          </a:p>
        </p:txBody>
      </p:sp>
    </p:spTree>
    <p:extLst>
      <p:ext uri="{BB962C8B-B14F-4D97-AF65-F5344CB8AC3E}">
        <p14:creationId xmlns:p14="http://schemas.microsoft.com/office/powerpoint/2010/main" val="42418940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earthcube.org/" TargetMode="External"/><Relationship Id="rId3" Type="http://schemas.openxmlformats.org/officeDocument/2006/relationships/hyperlink" Target="http://www.earthcube.org/group/isamples"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Slide Number Placeholder 5"/>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65038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Slide Number Placeholder 5"/>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2433732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Slide Number Placeholder 5"/>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811141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3"/>
          <p:cNvSpPr>
            <a:spLocks noGrp="1"/>
          </p:cNvSpPr>
          <p:nvPr>
            <p:ph type="ftr" sz="quarter" idx="3"/>
          </p:nvPr>
        </p:nvSpPr>
        <p:spPr>
          <a:xfrm>
            <a:off x="259453" y="6595150"/>
            <a:ext cx="8625094" cy="262850"/>
          </a:xfrm>
          <a:ln>
            <a:noFill/>
          </a:ln>
        </p:spPr>
        <p:txBody>
          <a:bodyPr/>
          <a:lstStyle>
            <a:lvl1pPr>
              <a:defRPr b="1">
                <a:latin typeface="Arial"/>
                <a:cs typeface="Arial"/>
              </a:defRPr>
            </a:lvl1pPr>
          </a:lstStyle>
          <a:p>
            <a:r>
              <a:rPr lang="en-US" dirty="0" smtClean="0"/>
              <a:t>EarthCube – </a:t>
            </a:r>
            <a:r>
              <a:rPr lang="en-US" dirty="0" err="1" smtClean="0"/>
              <a:t>iSamples</a:t>
            </a:r>
            <a:r>
              <a:rPr lang="en-US" dirty="0" smtClean="0"/>
              <a:t>      	Sample Management Training Module</a:t>
            </a:r>
            <a:endParaRPr lang="en-US" dirty="0"/>
          </a:p>
        </p:txBody>
      </p:sp>
      <p:cxnSp>
        <p:nvCxnSpPr>
          <p:cNvPr id="8" name="Straight Connector 7"/>
          <p:cNvCxnSpPr/>
          <p:nvPr userDrawn="1"/>
        </p:nvCxnSpPr>
        <p:spPr>
          <a:xfrm>
            <a:off x="259453" y="6595150"/>
            <a:ext cx="86250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072436" y="6640559"/>
            <a:ext cx="0" cy="162217"/>
          </a:xfrm>
          <a:prstGeom prst="line">
            <a:avLst/>
          </a:prstGeom>
        </p:spPr>
        <p:style>
          <a:lnRef idx="2">
            <a:schemeClr val="accent1"/>
          </a:lnRef>
          <a:fillRef idx="0">
            <a:schemeClr val="accent1"/>
          </a:fillRef>
          <a:effectRef idx="1">
            <a:schemeClr val="accent1"/>
          </a:effectRef>
          <a:fontRef idx="minor">
            <a:schemeClr val="tx1"/>
          </a:fontRef>
        </p:style>
      </p:cxnSp>
      <p:sp>
        <p:nvSpPr>
          <p:cNvPr id="17" name="Rounded Rectangle 16">
            <a:hlinkClick r:id="rId2"/>
          </p:cNvPr>
          <p:cNvSpPr/>
          <p:nvPr userDrawn="1"/>
        </p:nvSpPr>
        <p:spPr>
          <a:xfrm>
            <a:off x="2001706" y="6595150"/>
            <a:ext cx="842097" cy="26285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a:hlinkClick r:id="rId3"/>
          </p:cNvPr>
          <p:cNvSpPr/>
          <p:nvPr userDrawn="1"/>
        </p:nvSpPr>
        <p:spPr>
          <a:xfrm>
            <a:off x="2981852" y="6595150"/>
            <a:ext cx="717853" cy="26285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16612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0" y="6612948"/>
            <a:ext cx="9144000" cy="245052"/>
          </a:xfrm>
        </p:spPr>
        <p:txBody>
          <a:bodyPr/>
          <a:lstStyle>
            <a:lvl1pPr>
              <a:defRPr b="1">
                <a:latin typeface="Arial"/>
                <a:cs typeface="Arial"/>
              </a:defRPr>
            </a:lvl1pPr>
          </a:lstStyle>
          <a:p>
            <a:r>
              <a:rPr lang="en-US" dirty="0" smtClean="0"/>
              <a:t>EarthCube – </a:t>
            </a:r>
            <a:r>
              <a:rPr lang="en-US" dirty="0" err="1" smtClean="0"/>
              <a:t>iSamples</a:t>
            </a:r>
            <a:r>
              <a:rPr lang="en-US" dirty="0" smtClean="0"/>
              <a:t>      	Sample Management Training Module</a:t>
            </a:r>
            <a:endParaRPr lang="en-US" dirty="0"/>
          </a:p>
        </p:txBody>
      </p:sp>
    </p:spTree>
    <p:extLst>
      <p:ext uri="{BB962C8B-B14F-4D97-AF65-F5344CB8AC3E}">
        <p14:creationId xmlns:p14="http://schemas.microsoft.com/office/powerpoint/2010/main" val="394995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Slide Number Placeholder 5"/>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310834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Slide Number Placeholder 5"/>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305004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7" name="Slide Number Placeholder 6"/>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2505170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9" name="Slide Number Placeholder 8"/>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2285568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5" name="Slide Number Placeholder 4"/>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577476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4" name="Slide Number Placeholder 3"/>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94720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7" name="Slide Number Placeholder 6"/>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731569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7" name="Slide Number Placeholder 6"/>
          <p:cNvSpPr>
            <a:spLocks noGrp="1"/>
          </p:cNvSpPr>
          <p:nvPr>
            <p:ph type="sldNum" sz="quarter" idx="12"/>
          </p:nvPr>
        </p:nvSpPr>
        <p:spPr/>
        <p:txBody>
          <a:bodyPr/>
          <a:lstStyle/>
          <a:p>
            <a:fld id="{90ED7FCE-3E6C-F947-A1C7-5DBDC67093C2}" type="slidenum">
              <a:rPr lang="en-US" smtClean="0"/>
              <a:t>‹#›</a:t>
            </a:fld>
            <a:endParaRPr lang="en-US"/>
          </a:p>
        </p:txBody>
      </p:sp>
    </p:spTree>
    <p:extLst>
      <p:ext uri="{BB962C8B-B14F-4D97-AF65-F5344CB8AC3E}">
        <p14:creationId xmlns:p14="http://schemas.microsoft.com/office/powerpoint/2010/main" val="7619279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EarthCube – </a:t>
            </a:r>
            <a:r>
              <a:rPr lang="en-US" dirty="0" err="1" smtClean="0"/>
              <a:t>iSamples</a:t>
            </a:r>
            <a:r>
              <a:rPr lang="en-US" dirty="0" smtClean="0"/>
              <a:t>       Sample Management Training Module</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ED7FCE-3E6C-F947-A1C7-5DBDC67093C2}" type="slidenum">
              <a:rPr lang="en-US" smtClean="0"/>
              <a:t>‹#›</a:t>
            </a:fld>
            <a:endParaRPr lang="en-US"/>
          </a:p>
        </p:txBody>
      </p:sp>
    </p:spTree>
    <p:extLst>
      <p:ext uri="{BB962C8B-B14F-4D97-AF65-F5344CB8AC3E}">
        <p14:creationId xmlns:p14="http://schemas.microsoft.com/office/powerpoint/2010/main" val="3398846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1.xml"/><Relationship Id="rId4" Type="http://schemas.openxmlformats.org/officeDocument/2006/relationships/slide" Target="slide10.xml"/><Relationship Id="rId5"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1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1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jpeg"/><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2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2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 Target="slide25.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59453" y="201364"/>
            <a:ext cx="8625094" cy="829035"/>
          </a:xfrm>
        </p:spPr>
        <p:txBody>
          <a:bodyPr>
            <a:normAutofit/>
          </a:bodyPr>
          <a:lstStyle/>
          <a:p>
            <a:r>
              <a:rPr lang="en-US" sz="3600" b="1" dirty="0" smtClean="0">
                <a:latin typeface="Arial"/>
                <a:cs typeface="Arial"/>
              </a:rPr>
              <a:t>Physical Sample Management Training</a:t>
            </a:r>
            <a:endParaRPr lang="en-US" sz="3600" b="1" dirty="0">
              <a:latin typeface="Arial"/>
              <a:cs typeface="Arial"/>
            </a:endParaRPr>
          </a:p>
        </p:txBody>
      </p:sp>
      <p:sp>
        <p:nvSpPr>
          <p:cNvPr id="14" name="Subtitle 2"/>
          <p:cNvSpPr txBox="1">
            <a:spLocks/>
          </p:cNvSpPr>
          <p:nvPr/>
        </p:nvSpPr>
        <p:spPr>
          <a:xfrm>
            <a:off x="378054" y="1686206"/>
            <a:ext cx="2285961" cy="47825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u="sng" dirty="0" smtClean="0"/>
              <a:t>Type of samples</a:t>
            </a:r>
            <a:endParaRPr lang="en-US" sz="2400" b="1" u="sng" dirty="0"/>
          </a:p>
        </p:txBody>
      </p:sp>
      <p:sp>
        <p:nvSpPr>
          <p:cNvPr id="15" name="Subtitle 2"/>
          <p:cNvSpPr txBox="1">
            <a:spLocks/>
          </p:cNvSpPr>
          <p:nvPr/>
        </p:nvSpPr>
        <p:spPr>
          <a:xfrm>
            <a:off x="378054" y="4548636"/>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6" name="Subtitle 2"/>
          <p:cNvSpPr txBox="1">
            <a:spLocks/>
          </p:cNvSpPr>
          <p:nvPr/>
        </p:nvSpPr>
        <p:spPr>
          <a:xfrm>
            <a:off x="378054" y="5571702"/>
            <a:ext cx="2176732" cy="478256"/>
          </a:xfrm>
          <a:prstGeom prst="rect">
            <a:avLst/>
          </a:prstGeom>
          <a:ln>
            <a:solidFill>
              <a:srgbClr val="7030A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 action="ppaction://noaction"/>
              </a:rPr>
              <a:t>Soil Core</a:t>
            </a:r>
            <a:endParaRPr lang="en-US" dirty="0"/>
          </a:p>
        </p:txBody>
      </p:sp>
      <p:sp>
        <p:nvSpPr>
          <p:cNvPr id="17" name="Subtitle 2"/>
          <p:cNvSpPr txBox="1">
            <a:spLocks/>
          </p:cNvSpPr>
          <p:nvPr/>
        </p:nvSpPr>
        <p:spPr>
          <a:xfrm>
            <a:off x="378054" y="2647044"/>
            <a:ext cx="2176732" cy="478256"/>
          </a:xfrm>
          <a:prstGeom prst="rect">
            <a:avLst/>
          </a:prstGeom>
          <a:ln>
            <a:solidFill>
              <a:srgbClr val="FF000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3" action="ppaction://hlinksldjump"/>
              </a:rPr>
              <a:t>Coral</a:t>
            </a:r>
            <a:endParaRPr lang="en-US" dirty="0"/>
          </a:p>
        </p:txBody>
      </p:sp>
      <p:sp>
        <p:nvSpPr>
          <p:cNvPr id="18" name="Subtitle 2"/>
          <p:cNvSpPr txBox="1">
            <a:spLocks/>
          </p:cNvSpPr>
          <p:nvPr/>
        </p:nvSpPr>
        <p:spPr>
          <a:xfrm>
            <a:off x="378054" y="3525570"/>
            <a:ext cx="2176732" cy="478256"/>
          </a:xfrm>
          <a:prstGeom prst="rect">
            <a:avLst/>
          </a:prstGeom>
          <a:ln>
            <a:solidFill>
              <a:srgbClr val="00B05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4" action="ppaction://hlinksldjump"/>
              </a:rPr>
              <a:t>Rock Core</a:t>
            </a:r>
            <a:endParaRPr lang="en-US" dirty="0"/>
          </a:p>
        </p:txBody>
      </p:sp>
      <p:sp>
        <p:nvSpPr>
          <p:cNvPr id="2" name="TextBox 1"/>
          <p:cNvSpPr txBox="1"/>
          <p:nvPr/>
        </p:nvSpPr>
        <p:spPr>
          <a:xfrm>
            <a:off x="3624300" y="1686206"/>
            <a:ext cx="5260247" cy="646331"/>
          </a:xfrm>
          <a:prstGeom prst="rect">
            <a:avLst/>
          </a:prstGeom>
          <a:noFill/>
        </p:spPr>
        <p:txBody>
          <a:bodyPr wrap="square" rtlCol="0">
            <a:spAutoFit/>
          </a:bodyPr>
          <a:lstStyle/>
          <a:p>
            <a:r>
              <a:rPr lang="en-US" sz="3600" b="1" dirty="0" smtClean="0"/>
              <a:t>Module: Rock Outcrop</a:t>
            </a:r>
            <a:endParaRPr lang="en-US" sz="3600" b="1" dirty="0"/>
          </a:p>
        </p:txBody>
      </p:sp>
      <p:pic>
        <p:nvPicPr>
          <p:cNvPr id="3" name="Picture 2" descr="IMG_412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24300" y="2647044"/>
            <a:ext cx="4832400" cy="3624300"/>
          </a:xfrm>
          <a:prstGeom prst="rect">
            <a:avLst/>
          </a:prstGeom>
        </p:spPr>
      </p:pic>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Tree>
    <p:extLst>
      <p:ext uri="{BB962C8B-B14F-4D97-AF65-F5344CB8AC3E}">
        <p14:creationId xmlns:p14="http://schemas.microsoft.com/office/powerpoint/2010/main" val="30229596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1938992"/>
          </a:xfrm>
          <a:prstGeom prst="rect">
            <a:avLst/>
          </a:prstGeom>
        </p:spPr>
        <p:txBody>
          <a:bodyPr wrap="square">
            <a:spAutoFit/>
          </a:bodyPr>
          <a:lstStyle/>
          <a:p>
            <a:r>
              <a:rPr lang="en-US" sz="2400" b="1" dirty="0" smtClean="0"/>
              <a:t>II. Protocol </a:t>
            </a:r>
            <a:r>
              <a:rPr lang="en-US" sz="2400" b="1" dirty="0"/>
              <a:t>for Sampling:</a:t>
            </a:r>
            <a:endParaRPr lang="en-US" sz="2400" dirty="0"/>
          </a:p>
          <a:p>
            <a:pPr marL="457200" lvl="0" indent="-457200">
              <a:buFont typeface="+mj-lt"/>
              <a:buAutoNum type="arabicPeriod"/>
            </a:pPr>
            <a:r>
              <a:rPr lang="en-US" sz="2400" dirty="0"/>
              <a:t>Choose a sample naming protocol for your own organization. Consider a naming scheme that makes sense to others. This is largely a personal preference, but it is worth planning ahead.</a:t>
            </a:r>
          </a:p>
          <a:p>
            <a:pPr marL="457200" lvl="0" indent="-457200">
              <a:buFont typeface="+mj-lt"/>
              <a:buAutoNum type="arabicPeriod"/>
            </a:pPr>
            <a:r>
              <a:rPr lang="en-US" sz="2400" dirty="0"/>
              <a:t>Identify the sampling site. Key considerations include</a:t>
            </a:r>
            <a:r>
              <a:rPr lang="en-US" sz="2400" dirty="0" smtClean="0"/>
              <a:t>:</a:t>
            </a:r>
            <a:endParaRPr lang="en-US" sz="2400" dirty="0"/>
          </a:p>
        </p:txBody>
      </p:sp>
      <p:sp>
        <p:nvSpPr>
          <p:cNvPr id="23" name="Rectangle 22"/>
          <p:cNvSpPr/>
          <p:nvPr/>
        </p:nvSpPr>
        <p:spPr>
          <a:xfrm>
            <a:off x="259453" y="2809498"/>
            <a:ext cx="5548721" cy="3785652"/>
          </a:xfrm>
          <a:prstGeom prst="rect">
            <a:avLst/>
          </a:prstGeom>
        </p:spPr>
        <p:txBody>
          <a:bodyPr wrap="square">
            <a:spAutoFit/>
          </a:bodyPr>
          <a:lstStyle/>
          <a:p>
            <a:pPr marL="914400" lvl="1" indent="-457200">
              <a:buFont typeface="+mj-lt"/>
              <a:buAutoNum type="alphaLcPeriod"/>
            </a:pPr>
            <a:r>
              <a:rPr lang="en-US" sz="2400" dirty="0" smtClean="0"/>
              <a:t>Coverage</a:t>
            </a:r>
            <a:r>
              <a:rPr lang="en-US" sz="2400" dirty="0"/>
              <a:t>: are you in a location that would have significance in your study area?</a:t>
            </a:r>
          </a:p>
          <a:p>
            <a:pPr marL="914400" lvl="1" indent="-457200">
              <a:buFont typeface="+mj-lt"/>
              <a:buAutoNum type="alphaLcPeriod"/>
            </a:pPr>
            <a:r>
              <a:rPr lang="en-US" sz="2400" dirty="0"/>
              <a:t>Rock type: Can you reasonably identify what you will sample and is it appropriate for further analysis (is there an intended purpose)?</a:t>
            </a:r>
          </a:p>
          <a:p>
            <a:pPr marL="914400" lvl="1" indent="-457200">
              <a:buFont typeface="+mj-lt"/>
              <a:buAutoNum type="alphaLcPeriod"/>
            </a:pPr>
            <a:r>
              <a:rPr lang="en-US" sz="2400" dirty="0"/>
              <a:t>Availability of a sample: can you actually collect an in-place sample here?</a:t>
            </a:r>
            <a:r>
              <a:rPr lang="en-US" sz="2400" dirty="0" smtClean="0">
                <a:effectLst/>
              </a:rPr>
              <a:t> </a:t>
            </a:r>
            <a:endParaRPr lang="en-US" sz="2400" dirty="0"/>
          </a:p>
        </p:txBody>
      </p:sp>
      <p:pic>
        <p:nvPicPr>
          <p:cNvPr id="7" name="Picture 6" descr="DSCF321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16593" y="2809498"/>
            <a:ext cx="2754890" cy="3638561"/>
          </a:xfrm>
          <a:prstGeom prst="rect">
            <a:avLst/>
          </a:prstGeom>
        </p:spPr>
      </p:pic>
    </p:spTree>
    <p:extLst>
      <p:ext uri="{BB962C8B-B14F-4D97-AF65-F5344CB8AC3E}">
        <p14:creationId xmlns:p14="http://schemas.microsoft.com/office/powerpoint/2010/main" val="11884324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3570208"/>
          </a:xfrm>
          <a:prstGeom prst="rect">
            <a:avLst/>
          </a:prstGeom>
        </p:spPr>
        <p:txBody>
          <a:bodyPr wrap="square">
            <a:spAutoFit/>
          </a:bodyPr>
          <a:lstStyle/>
          <a:p>
            <a:r>
              <a:rPr lang="en-US" sz="2400" b="1" dirty="0"/>
              <a:t>Protocol for Sampling</a:t>
            </a:r>
            <a:r>
              <a:rPr lang="en-US" sz="2400" b="1" dirty="0" smtClean="0"/>
              <a:t>: (continued)</a:t>
            </a:r>
            <a:endParaRPr lang="en-US" sz="2400" dirty="0"/>
          </a:p>
          <a:p>
            <a:pPr lvl="0"/>
            <a:r>
              <a:rPr lang="en-US" sz="2400" dirty="0" smtClean="0"/>
              <a:t>3. Record </a:t>
            </a:r>
            <a:r>
              <a:rPr lang="en-US" sz="2400" dirty="0"/>
              <a:t>notes about where, by whom, and when sampling was performed.</a:t>
            </a:r>
          </a:p>
          <a:p>
            <a:pPr marL="457200" indent="-457200">
              <a:buFont typeface="Arial"/>
              <a:buChar char="•"/>
            </a:pPr>
            <a:r>
              <a:rPr lang="en-US" sz="2200" dirty="0"/>
              <a:t>Also helpful is information about other features that would aid someone to find this exact site (trees, paths, road names, buildings, etc.)</a:t>
            </a:r>
          </a:p>
          <a:p>
            <a:pPr marL="457200" indent="-457200">
              <a:buFont typeface="Arial"/>
              <a:buChar char="•"/>
            </a:pPr>
            <a:r>
              <a:rPr lang="en-US" sz="2200" dirty="0" smtClean="0"/>
              <a:t>Use </a:t>
            </a:r>
            <a:r>
              <a:rPr lang="en-US" sz="2200" dirty="0"/>
              <a:t>a GPS for the specific sampling location (within 1 meter). Record Latitude/Longitude in notes (in addition to your GPS device-- It is best to have a written backup).</a:t>
            </a:r>
          </a:p>
          <a:p>
            <a:pPr marL="457200" indent="-457200">
              <a:buFont typeface="Arial"/>
              <a:buChar char="•"/>
            </a:pPr>
            <a:r>
              <a:rPr lang="en-US" sz="2200" dirty="0"/>
              <a:t>Measure and record any structural data to associate with the sample</a:t>
            </a:r>
            <a:r>
              <a:rPr lang="en-US" sz="2200" dirty="0" smtClean="0"/>
              <a:t>.</a:t>
            </a:r>
            <a:endParaRPr lang="en-US" sz="2200" dirty="0"/>
          </a:p>
        </p:txBody>
      </p:sp>
    </p:spTree>
    <p:extLst>
      <p:ext uri="{BB962C8B-B14F-4D97-AF65-F5344CB8AC3E}">
        <p14:creationId xmlns:p14="http://schemas.microsoft.com/office/powerpoint/2010/main" val="6483166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1938992"/>
          </a:xfrm>
          <a:prstGeom prst="rect">
            <a:avLst/>
          </a:prstGeom>
        </p:spPr>
        <p:txBody>
          <a:bodyPr wrap="square">
            <a:spAutoFit/>
          </a:bodyPr>
          <a:lstStyle/>
          <a:p>
            <a:r>
              <a:rPr lang="en-US" sz="2400" b="1" dirty="0"/>
              <a:t>Protocol for Sampling</a:t>
            </a:r>
            <a:r>
              <a:rPr lang="en-US" sz="2400" b="1" dirty="0" smtClean="0"/>
              <a:t>: (continued)</a:t>
            </a:r>
            <a:endParaRPr lang="en-US" sz="2400" dirty="0"/>
          </a:p>
          <a:p>
            <a:r>
              <a:rPr lang="en-US" sz="2400" dirty="0"/>
              <a:t>4. Photograph the sample site, keeping notes about the filename for the photos. Be sure to include a representation of scale. If you have additional photos/observations from the same site you sample, record these as well </a:t>
            </a:r>
            <a:r>
              <a:rPr lang="en-US" sz="2400" u="sng" dirty="0"/>
              <a:t>in the same place</a:t>
            </a:r>
            <a:r>
              <a:rPr lang="en-US" sz="2400" dirty="0" smtClean="0"/>
              <a:t>.</a:t>
            </a:r>
            <a:endParaRPr lang="en-US" sz="2400" dirty="0"/>
          </a:p>
        </p:txBody>
      </p:sp>
      <p:pic>
        <p:nvPicPr>
          <p:cNvPr id="8" name="Picture 7" descr="Macintosh HD:Users:bwhallett:Desktop:untitled folder:IMG_5530.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4743027" y="3243199"/>
            <a:ext cx="4055022" cy="3039386"/>
          </a:xfrm>
          <a:prstGeom prst="rect">
            <a:avLst/>
          </a:prstGeom>
          <a:noFill/>
          <a:ln>
            <a:noFill/>
          </a:ln>
        </p:spPr>
      </p:pic>
      <p:pic>
        <p:nvPicPr>
          <p:cNvPr id="9" name="Picture 8" descr="Macintosh HD:Users:bwhallett:Desktop:untitled folder:IMG_5253.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359227" y="3243198"/>
            <a:ext cx="4094259" cy="3068796"/>
          </a:xfrm>
          <a:prstGeom prst="rect">
            <a:avLst/>
          </a:prstGeom>
          <a:noFill/>
          <a:ln>
            <a:noFill/>
          </a:ln>
        </p:spPr>
      </p:pic>
      <p:sp>
        <p:nvSpPr>
          <p:cNvPr id="2" name="TextBox 1"/>
          <p:cNvSpPr txBox="1"/>
          <p:nvPr/>
        </p:nvSpPr>
        <p:spPr>
          <a:xfrm>
            <a:off x="3455497" y="4263336"/>
            <a:ext cx="2139013"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Blue rock hammer is ~20 inches in length. </a:t>
            </a:r>
          </a:p>
        </p:txBody>
      </p:sp>
    </p:spTree>
    <p:extLst>
      <p:ext uri="{BB962C8B-B14F-4D97-AF65-F5344CB8AC3E}">
        <p14:creationId xmlns:p14="http://schemas.microsoft.com/office/powerpoint/2010/main" val="313053317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3785652"/>
          </a:xfrm>
          <a:prstGeom prst="rect">
            <a:avLst/>
          </a:prstGeom>
        </p:spPr>
        <p:txBody>
          <a:bodyPr wrap="square">
            <a:spAutoFit/>
          </a:bodyPr>
          <a:lstStyle/>
          <a:p>
            <a:r>
              <a:rPr lang="en-US" sz="2400" b="1" dirty="0"/>
              <a:t>Protocol for Sampling</a:t>
            </a:r>
            <a:r>
              <a:rPr lang="en-US" sz="2400" b="1" dirty="0" smtClean="0"/>
              <a:t>: (continued)</a:t>
            </a:r>
            <a:endParaRPr lang="en-US" sz="2400" dirty="0"/>
          </a:p>
          <a:p>
            <a:r>
              <a:rPr lang="en-US" sz="2400" dirty="0"/>
              <a:t>5. If you are interested in microstructures, follow steps to collect an </a:t>
            </a:r>
            <a:r>
              <a:rPr lang="en-US" sz="2400" u="sng" dirty="0">
                <a:solidFill>
                  <a:srgbClr val="0000FF"/>
                </a:solidFill>
              </a:rPr>
              <a:t>oriented sample</a:t>
            </a:r>
            <a:r>
              <a:rPr lang="en-US" sz="2400" dirty="0"/>
              <a:t>.</a:t>
            </a:r>
          </a:p>
          <a:p>
            <a:pPr lvl="0"/>
            <a:endParaRPr lang="en-US" sz="2400" dirty="0" smtClean="0"/>
          </a:p>
          <a:p>
            <a:pPr lvl="0"/>
            <a:r>
              <a:rPr lang="en-US" sz="2400" dirty="0" smtClean="0"/>
              <a:t>6</a:t>
            </a:r>
            <a:r>
              <a:rPr lang="en-US" sz="2400" dirty="0"/>
              <a:t>. Carefully break off an intact rock sample. Assess whether the removed sample meets your criteria for a viable sample. If possible, return the sample to its original site/orientation and photograph it in place. This is particularly important if the sample represents any key field relationships (you may not know at this point, so all the better to be prepared)</a:t>
            </a:r>
            <a:r>
              <a:rPr lang="en-US" sz="2400" dirty="0" smtClean="0"/>
              <a:t>.</a:t>
            </a:r>
            <a:endParaRPr lang="en-US" sz="2400" dirty="0"/>
          </a:p>
        </p:txBody>
      </p:sp>
    </p:spTree>
    <p:extLst>
      <p:ext uri="{BB962C8B-B14F-4D97-AF65-F5344CB8AC3E}">
        <p14:creationId xmlns:p14="http://schemas.microsoft.com/office/powerpoint/2010/main" val="34269203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1200328"/>
          </a:xfrm>
          <a:prstGeom prst="rect">
            <a:avLst/>
          </a:prstGeom>
        </p:spPr>
        <p:txBody>
          <a:bodyPr wrap="square">
            <a:spAutoFit/>
          </a:bodyPr>
          <a:lstStyle/>
          <a:p>
            <a:r>
              <a:rPr lang="en-US" sz="2400" b="1" dirty="0"/>
              <a:t>A word about float sampling:</a:t>
            </a:r>
            <a:r>
              <a:rPr lang="en-US" sz="2400" dirty="0"/>
              <a:t> Float is to be avoided as one can’t be certain it is in </a:t>
            </a:r>
            <a:r>
              <a:rPr lang="en-US" sz="2400" dirty="0" smtClean="0"/>
              <a:t>place.</a:t>
            </a:r>
          </a:p>
          <a:p>
            <a:pPr marL="342900" indent="-342900">
              <a:buFont typeface="Wingdings" charset="2"/>
              <a:buChar char="Ø"/>
            </a:pPr>
            <a:r>
              <a:rPr lang="en-US" sz="2400" dirty="0"/>
              <a:t>	</a:t>
            </a:r>
            <a:r>
              <a:rPr lang="en-US" sz="2400" dirty="0" smtClean="0"/>
              <a:t>The </a:t>
            </a:r>
            <a:r>
              <a:rPr lang="en-US" sz="2400" dirty="0"/>
              <a:t>only times to consider float sampling would be</a:t>
            </a:r>
            <a:r>
              <a:rPr lang="en-US" sz="2400" dirty="0" smtClean="0"/>
              <a:t>:</a:t>
            </a:r>
            <a:endParaRPr lang="en-US" sz="2400" dirty="0"/>
          </a:p>
        </p:txBody>
      </p:sp>
      <p:sp>
        <p:nvSpPr>
          <p:cNvPr id="23" name="Rectangle 22"/>
          <p:cNvSpPr/>
          <p:nvPr/>
        </p:nvSpPr>
        <p:spPr>
          <a:xfrm>
            <a:off x="3360162" y="2070834"/>
            <a:ext cx="5548721" cy="4524315"/>
          </a:xfrm>
          <a:prstGeom prst="rect">
            <a:avLst/>
          </a:prstGeom>
        </p:spPr>
        <p:txBody>
          <a:bodyPr wrap="square">
            <a:spAutoFit/>
          </a:bodyPr>
          <a:lstStyle/>
          <a:p>
            <a:pPr marL="342900" lvl="0" indent="-342900">
              <a:buFont typeface="Arial"/>
              <a:buChar char="•"/>
            </a:pPr>
            <a:r>
              <a:rPr lang="en-US" sz="2400" dirty="0"/>
              <a:t>Float exactly matches the adjacent outcrop in terms of lithology and you would not be able to sample the outcrop for other reasons.</a:t>
            </a:r>
          </a:p>
          <a:p>
            <a:pPr marL="342900" lvl="0" indent="-342900">
              <a:buFont typeface="Arial"/>
              <a:buChar char="•"/>
            </a:pPr>
            <a:r>
              <a:rPr lang="en-US" sz="2400" dirty="0"/>
              <a:t>Float rocks present an opportunity to study a </a:t>
            </a:r>
            <a:r>
              <a:rPr lang="en-US" sz="2400" u="sng" dirty="0"/>
              <a:t>process</a:t>
            </a:r>
            <a:r>
              <a:rPr lang="en-US" sz="2400" dirty="0"/>
              <a:t> that is not represented in outcrop, and is decoupled from regional/local geology.</a:t>
            </a:r>
          </a:p>
          <a:p>
            <a:pPr marL="342900" lvl="0" indent="-342900">
              <a:buFont typeface="Arial"/>
              <a:buChar char="•"/>
            </a:pPr>
            <a:r>
              <a:rPr lang="en-US" sz="2400" dirty="0"/>
              <a:t>Float represents the only “exposed” rock in an area of significant relief that was not likely glaciated or modified by humans.</a:t>
            </a:r>
          </a:p>
        </p:txBody>
      </p:sp>
      <p:pic>
        <p:nvPicPr>
          <p:cNvPr id="3" name="Picture 2" descr="DSCN2259.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4893" y="2237496"/>
            <a:ext cx="2925269" cy="3898040"/>
          </a:xfrm>
          <a:prstGeom prst="rect">
            <a:avLst/>
          </a:prstGeom>
        </p:spPr>
      </p:pic>
    </p:spTree>
    <p:extLst>
      <p:ext uri="{BB962C8B-B14F-4D97-AF65-F5344CB8AC3E}">
        <p14:creationId xmlns:p14="http://schemas.microsoft.com/office/powerpoint/2010/main" val="2423075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1569660"/>
          </a:xfrm>
          <a:prstGeom prst="rect">
            <a:avLst/>
          </a:prstGeom>
        </p:spPr>
        <p:txBody>
          <a:bodyPr wrap="square">
            <a:spAutoFit/>
          </a:bodyPr>
          <a:lstStyle/>
          <a:p>
            <a:r>
              <a:rPr lang="en-US" sz="2400" b="1" dirty="0"/>
              <a:t>Protocol for Sampling</a:t>
            </a:r>
            <a:r>
              <a:rPr lang="en-US" sz="2400" b="1" dirty="0" smtClean="0"/>
              <a:t>: (continued)</a:t>
            </a:r>
            <a:endParaRPr lang="en-US" sz="2400" dirty="0"/>
          </a:p>
          <a:p>
            <a:pPr lvl="0"/>
            <a:r>
              <a:rPr lang="en-US" sz="2400" dirty="0" smtClean="0"/>
              <a:t>7</a:t>
            </a:r>
            <a:r>
              <a:rPr lang="en-US" sz="2400" dirty="0"/>
              <a:t>. Label the sample with your chosen sample number, in 2 or more places using a </a:t>
            </a:r>
            <a:r>
              <a:rPr lang="en-US" sz="2400" dirty="0" smtClean="0"/>
              <a:t>blue</a:t>
            </a:r>
            <a:r>
              <a:rPr lang="en-US" sz="2400" dirty="0"/>
              <a:t> </a:t>
            </a:r>
            <a:r>
              <a:rPr lang="en-US" sz="2400" dirty="0" smtClean="0"/>
              <a:t>or </a:t>
            </a:r>
            <a:r>
              <a:rPr lang="en-US" sz="2400" dirty="0"/>
              <a:t>metallic sharpie (these are more visible on earth-toned rocks, especially when wet—</a:t>
            </a:r>
            <a:r>
              <a:rPr lang="en-US" sz="2400" i="1" dirty="0"/>
              <a:t>avoid black sharpie</a:t>
            </a:r>
            <a:r>
              <a:rPr lang="en-US" sz="2400" dirty="0"/>
              <a:t>)</a:t>
            </a:r>
            <a:r>
              <a:rPr lang="en-US" sz="2400" dirty="0" smtClean="0"/>
              <a:t>.</a:t>
            </a:r>
          </a:p>
        </p:txBody>
      </p:sp>
      <p:sp>
        <p:nvSpPr>
          <p:cNvPr id="8" name="Rectangle 7"/>
          <p:cNvSpPr/>
          <p:nvPr/>
        </p:nvSpPr>
        <p:spPr>
          <a:xfrm>
            <a:off x="259453" y="2413936"/>
            <a:ext cx="4745366" cy="4154983"/>
          </a:xfrm>
          <a:prstGeom prst="rect">
            <a:avLst/>
          </a:prstGeom>
        </p:spPr>
        <p:txBody>
          <a:bodyPr wrap="square">
            <a:spAutoFit/>
          </a:bodyPr>
          <a:lstStyle/>
          <a:p>
            <a:r>
              <a:rPr lang="en-US" sz="2400" dirty="0" smtClean="0"/>
              <a:t>8. Modify </a:t>
            </a:r>
            <a:r>
              <a:rPr lang="en-US" sz="2400" dirty="0"/>
              <a:t>your sampling notes to reflect the samples you collect and actually keep. If you discard samples after naming them, do not go back to fill in numbers in your naming scheme (there will always be samples that do not survive through collection, processing, archive, etc.) This way your incremental sample number scheme will be a chronological order as well. </a:t>
            </a:r>
          </a:p>
        </p:txBody>
      </p:sp>
      <p:pic>
        <p:nvPicPr>
          <p:cNvPr id="2" name="Picture 1" descr="IMG_439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16008" y="2615451"/>
            <a:ext cx="2918219" cy="3562230"/>
          </a:xfrm>
          <a:prstGeom prst="rect">
            <a:avLst/>
          </a:prstGeom>
        </p:spPr>
      </p:pic>
    </p:spTree>
    <p:extLst>
      <p:ext uri="{BB962C8B-B14F-4D97-AF65-F5344CB8AC3E}">
        <p14:creationId xmlns:p14="http://schemas.microsoft.com/office/powerpoint/2010/main" val="9982757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5632310"/>
          </a:xfrm>
          <a:prstGeom prst="rect">
            <a:avLst/>
          </a:prstGeom>
        </p:spPr>
        <p:txBody>
          <a:bodyPr wrap="square">
            <a:spAutoFit/>
          </a:bodyPr>
          <a:lstStyle/>
          <a:p>
            <a:r>
              <a:rPr lang="en-US" sz="2400" b="1" dirty="0"/>
              <a:t>Protocol for Sampling</a:t>
            </a:r>
            <a:r>
              <a:rPr lang="en-US" sz="2400" b="1" dirty="0" smtClean="0"/>
              <a:t>: (continued)</a:t>
            </a:r>
            <a:r>
              <a:rPr lang="en-US" sz="2400" dirty="0"/>
              <a:t> </a:t>
            </a:r>
            <a:r>
              <a:rPr lang="en-US" sz="2400" i="1" dirty="0" smtClean="0"/>
              <a:t>Previously Collected Samples</a:t>
            </a:r>
            <a:endParaRPr lang="en-US" sz="2400" i="1" dirty="0"/>
          </a:p>
          <a:p>
            <a:pPr lvl="0"/>
            <a:r>
              <a:rPr lang="en-US" sz="2400" u="sng" dirty="0"/>
              <a:t>Acquisition from other Investigator </a:t>
            </a:r>
            <a:r>
              <a:rPr lang="en-US" sz="2400" u="sng" dirty="0" smtClean="0"/>
              <a:t>or Collaborator</a:t>
            </a:r>
            <a:endParaRPr lang="en-US" sz="2400" dirty="0"/>
          </a:p>
          <a:p>
            <a:pPr marL="800100" lvl="1" indent="-342900">
              <a:buFont typeface="Arial"/>
              <a:buChar char="•"/>
            </a:pPr>
            <a:r>
              <a:rPr lang="en-US" sz="2400" dirty="0" smtClean="0"/>
              <a:t>Field </a:t>
            </a:r>
            <a:r>
              <a:rPr lang="en-US" sz="2400" dirty="0"/>
              <a:t>work performed in the past, samples shared with documentation</a:t>
            </a:r>
          </a:p>
          <a:p>
            <a:pPr marL="800100" lvl="1" indent="-342900">
              <a:buFont typeface="Arial"/>
              <a:buChar char="•"/>
            </a:pPr>
            <a:r>
              <a:rPr lang="en-US" sz="2400" dirty="0"/>
              <a:t>Sample information may be thorough/complete or more likely partial (due to different sampling protocol or management philosophy</a:t>
            </a:r>
            <a:r>
              <a:rPr lang="en-US" sz="2400" dirty="0" smtClean="0"/>
              <a:t>)</a:t>
            </a:r>
          </a:p>
          <a:p>
            <a:pPr marL="800100" lvl="1" indent="-342900">
              <a:buFont typeface="Arial"/>
              <a:buChar char="•"/>
            </a:pPr>
            <a:endParaRPr lang="en-US" sz="2400" dirty="0"/>
          </a:p>
          <a:p>
            <a:r>
              <a:rPr lang="en-US" sz="2400" b="1" dirty="0"/>
              <a:t>Protocol for Incorporating samples effectively into workflow:</a:t>
            </a:r>
            <a:endParaRPr lang="en-US" sz="2400" dirty="0"/>
          </a:p>
          <a:p>
            <a:pPr marL="342900" lvl="0" indent="-342900">
              <a:buFont typeface="Arial"/>
              <a:buChar char="•"/>
            </a:pPr>
            <a:r>
              <a:rPr lang="en-US" sz="2400" dirty="0"/>
              <a:t>Gather all sample information. Consider what is preserved/available and what may take effort/time to obtain.</a:t>
            </a:r>
          </a:p>
          <a:p>
            <a:pPr marL="342900" lvl="0" indent="-342900">
              <a:buFont typeface="Arial"/>
              <a:buChar char="•"/>
            </a:pPr>
            <a:r>
              <a:rPr lang="en-US" sz="2400" dirty="0"/>
              <a:t>Are the samples already registered with IGSN’s? If so, request and download sample information.</a:t>
            </a:r>
          </a:p>
          <a:p>
            <a:pPr marL="342900" lvl="0" indent="-342900">
              <a:buFont typeface="Arial"/>
              <a:buChar char="•"/>
            </a:pPr>
            <a:r>
              <a:rPr lang="en-US" sz="2400" dirty="0"/>
              <a:t>Otherwise, prepare sample information for upload to create IGSN’s for these </a:t>
            </a:r>
            <a:r>
              <a:rPr lang="en-US" sz="2400" dirty="0" smtClean="0"/>
              <a:t>samples.</a:t>
            </a:r>
            <a:endParaRPr lang="en-US" sz="2400" dirty="0"/>
          </a:p>
        </p:txBody>
      </p:sp>
    </p:spTree>
    <p:extLst>
      <p:ext uri="{BB962C8B-B14F-4D97-AF65-F5344CB8AC3E}">
        <p14:creationId xmlns:p14="http://schemas.microsoft.com/office/powerpoint/2010/main" val="239777598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1938992"/>
          </a:xfrm>
          <a:prstGeom prst="rect">
            <a:avLst/>
          </a:prstGeom>
        </p:spPr>
        <p:txBody>
          <a:bodyPr wrap="square">
            <a:spAutoFit/>
          </a:bodyPr>
          <a:lstStyle/>
          <a:p>
            <a:r>
              <a:rPr lang="en-US" sz="2400" b="1" dirty="0" smtClean="0"/>
              <a:t>III. Protocol </a:t>
            </a:r>
            <a:r>
              <a:rPr lang="en-US" sz="2400" b="1" dirty="0"/>
              <a:t>for </a:t>
            </a:r>
            <a:r>
              <a:rPr lang="en-US" sz="2400" b="1" dirty="0" smtClean="0"/>
              <a:t>Sample Information Synthesis:</a:t>
            </a:r>
            <a:endParaRPr lang="en-US" sz="2400" dirty="0"/>
          </a:p>
          <a:p>
            <a:pPr lvl="0"/>
            <a:r>
              <a:rPr lang="en-US" sz="2400" dirty="0" smtClean="0"/>
              <a:t>1. Beginning </a:t>
            </a:r>
            <a:r>
              <a:rPr lang="en-US" sz="2400" dirty="0"/>
              <a:t>with your sample information spreadsheet from the field, copy the worksheet to a new sheet and modify the column headers to be read by the IGSN system. Be sure the following columns are included (some required by SESAR</a:t>
            </a:r>
            <a:r>
              <a:rPr lang="en-US" sz="2400" dirty="0" smtClean="0"/>
              <a:t>):</a:t>
            </a:r>
            <a:endParaRPr lang="en-US" sz="2400" dirty="0"/>
          </a:p>
        </p:txBody>
      </p:sp>
      <p:sp>
        <p:nvSpPr>
          <p:cNvPr id="2" name="TextBox 1"/>
          <p:cNvSpPr txBox="1"/>
          <p:nvPr/>
        </p:nvSpPr>
        <p:spPr>
          <a:xfrm>
            <a:off x="259453" y="3023643"/>
            <a:ext cx="4654644" cy="3416320"/>
          </a:xfrm>
          <a:prstGeom prst="rect">
            <a:avLst/>
          </a:prstGeom>
          <a:noFill/>
        </p:spPr>
        <p:txBody>
          <a:bodyPr wrap="square" rtlCol="0">
            <a:spAutoFit/>
          </a:bodyPr>
          <a:lstStyle/>
          <a:p>
            <a:pPr lvl="0"/>
            <a:r>
              <a:rPr lang="en-US" dirty="0"/>
              <a:t>Sample Name</a:t>
            </a:r>
          </a:p>
          <a:p>
            <a:pPr lvl="0"/>
            <a:r>
              <a:rPr lang="en-US" dirty="0"/>
              <a:t>Collector</a:t>
            </a:r>
          </a:p>
          <a:p>
            <a:pPr lvl="0"/>
            <a:r>
              <a:rPr lang="en-US" dirty="0"/>
              <a:t>Latitude</a:t>
            </a:r>
          </a:p>
          <a:p>
            <a:pPr lvl="0"/>
            <a:r>
              <a:rPr lang="en-US" dirty="0"/>
              <a:t>Longitude</a:t>
            </a:r>
          </a:p>
          <a:p>
            <a:pPr lvl="0"/>
            <a:r>
              <a:rPr lang="en-US" dirty="0"/>
              <a:t>Collection Date</a:t>
            </a:r>
          </a:p>
          <a:p>
            <a:pPr lvl="0"/>
            <a:r>
              <a:rPr lang="en-US" dirty="0"/>
              <a:t>Comment</a:t>
            </a:r>
          </a:p>
          <a:p>
            <a:pPr lvl="0"/>
            <a:r>
              <a:rPr lang="en-US" dirty="0"/>
              <a:t>Rock </a:t>
            </a:r>
            <a:r>
              <a:rPr lang="en-US" dirty="0" smtClean="0"/>
              <a:t>Type</a:t>
            </a:r>
          </a:p>
          <a:p>
            <a:pPr lvl="0"/>
            <a:r>
              <a:rPr lang="en-US" dirty="0">
                <a:sym typeface="Wingdings"/>
              </a:rPr>
              <a:t>	</a:t>
            </a:r>
            <a:r>
              <a:rPr lang="en-US" dirty="0" smtClean="0">
                <a:sym typeface="Wingdings"/>
              </a:rPr>
              <a:t></a:t>
            </a:r>
            <a:r>
              <a:rPr lang="en-US" dirty="0"/>
              <a:t>field name (informal classification)</a:t>
            </a:r>
          </a:p>
          <a:p>
            <a:pPr lvl="0"/>
            <a:r>
              <a:rPr lang="en-US" dirty="0"/>
              <a:t>State/ Province</a:t>
            </a:r>
          </a:p>
          <a:p>
            <a:pPr lvl="0"/>
            <a:r>
              <a:rPr lang="en-US" dirty="0"/>
              <a:t>Locality</a:t>
            </a:r>
          </a:p>
          <a:p>
            <a:pPr lvl="0"/>
            <a:r>
              <a:rPr lang="en-US" dirty="0"/>
              <a:t>Location Description</a:t>
            </a:r>
          </a:p>
          <a:p>
            <a:pPr lvl="0"/>
            <a:r>
              <a:rPr lang="en-US" dirty="0" smtClean="0"/>
              <a:t>Country</a:t>
            </a:r>
            <a:endParaRPr lang="en-US" dirty="0"/>
          </a:p>
        </p:txBody>
      </p:sp>
      <p:sp>
        <p:nvSpPr>
          <p:cNvPr id="9" name="TextBox 8"/>
          <p:cNvSpPr txBox="1"/>
          <p:nvPr/>
        </p:nvSpPr>
        <p:spPr>
          <a:xfrm>
            <a:off x="4652869" y="3053880"/>
            <a:ext cx="3918375" cy="3416320"/>
          </a:xfrm>
          <a:prstGeom prst="rect">
            <a:avLst/>
          </a:prstGeom>
          <a:noFill/>
        </p:spPr>
        <p:txBody>
          <a:bodyPr wrap="square" rtlCol="0">
            <a:spAutoFit/>
          </a:bodyPr>
          <a:lstStyle/>
          <a:p>
            <a:pPr lvl="0"/>
            <a:r>
              <a:rPr lang="en-US" dirty="0" smtClean="0"/>
              <a:t>Metamorphic Grade</a:t>
            </a:r>
          </a:p>
          <a:p>
            <a:pPr lvl="0"/>
            <a:r>
              <a:rPr lang="en-US" dirty="0">
                <a:sym typeface="Wingdings"/>
              </a:rPr>
              <a:t>	</a:t>
            </a:r>
            <a:r>
              <a:rPr lang="en-US" dirty="0" smtClean="0">
                <a:sym typeface="Wingdings"/>
              </a:rPr>
              <a:t></a:t>
            </a:r>
            <a:r>
              <a:rPr lang="en-US" dirty="0"/>
              <a:t>Comment</a:t>
            </a:r>
          </a:p>
          <a:p>
            <a:pPr lvl="0"/>
            <a:r>
              <a:rPr lang="en-US" dirty="0"/>
              <a:t>Present Sample </a:t>
            </a:r>
            <a:r>
              <a:rPr lang="en-US" dirty="0" smtClean="0"/>
              <a:t>Location</a:t>
            </a:r>
          </a:p>
          <a:p>
            <a:pPr lvl="0"/>
            <a:r>
              <a:rPr lang="en-US" dirty="0">
                <a:sym typeface="Wingdings"/>
              </a:rPr>
              <a:t>	</a:t>
            </a:r>
            <a:r>
              <a:rPr lang="en-US" dirty="0" smtClean="0">
                <a:sym typeface="Wingdings"/>
              </a:rPr>
              <a:t></a:t>
            </a:r>
            <a:r>
              <a:rPr lang="en-US" dirty="0"/>
              <a:t>Current Archive</a:t>
            </a:r>
          </a:p>
          <a:p>
            <a:r>
              <a:rPr lang="en-US" dirty="0"/>
              <a:t>Add necessary columns for IGSN (consult the SESAR Quick Guide):</a:t>
            </a:r>
          </a:p>
          <a:p>
            <a:pPr lvl="0"/>
            <a:r>
              <a:rPr lang="en-US" dirty="0"/>
              <a:t>Navigation Type = GPS</a:t>
            </a:r>
          </a:p>
          <a:p>
            <a:pPr lvl="0"/>
            <a:r>
              <a:rPr lang="en-US" dirty="0"/>
              <a:t>Sub-Object Type = Specimen</a:t>
            </a:r>
          </a:p>
          <a:p>
            <a:pPr lvl="0"/>
            <a:r>
              <a:rPr lang="en-US" dirty="0"/>
              <a:t>Collection date precision = day</a:t>
            </a:r>
          </a:p>
          <a:p>
            <a:pPr lvl="0"/>
            <a:r>
              <a:rPr lang="en-US" dirty="0"/>
              <a:t>Classification = Metamorphic</a:t>
            </a:r>
          </a:p>
          <a:p>
            <a:pPr lvl="0"/>
            <a:r>
              <a:rPr lang="en-US" dirty="0"/>
              <a:t>Material = Rock</a:t>
            </a:r>
          </a:p>
          <a:p>
            <a:endParaRPr lang="en-US" dirty="0"/>
          </a:p>
        </p:txBody>
      </p:sp>
    </p:spTree>
    <p:extLst>
      <p:ext uri="{BB962C8B-B14F-4D97-AF65-F5344CB8AC3E}">
        <p14:creationId xmlns:p14="http://schemas.microsoft.com/office/powerpoint/2010/main" val="288203341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4154983"/>
          </a:xfrm>
          <a:prstGeom prst="rect">
            <a:avLst/>
          </a:prstGeom>
        </p:spPr>
        <p:txBody>
          <a:bodyPr wrap="square">
            <a:spAutoFit/>
          </a:bodyPr>
          <a:lstStyle/>
          <a:p>
            <a:r>
              <a:rPr lang="en-US" sz="2400" b="1" dirty="0" smtClean="0"/>
              <a:t>III. Protocol </a:t>
            </a:r>
            <a:r>
              <a:rPr lang="en-US" sz="2400" b="1" dirty="0"/>
              <a:t>for </a:t>
            </a:r>
            <a:r>
              <a:rPr lang="en-US" sz="2400" b="1" dirty="0" smtClean="0"/>
              <a:t>Sample Information Synthesis:</a:t>
            </a:r>
            <a:endParaRPr lang="en-US" sz="2400" dirty="0"/>
          </a:p>
          <a:p>
            <a:pPr lvl="0"/>
            <a:r>
              <a:rPr lang="en-US" sz="2400" dirty="0" smtClean="0"/>
              <a:t>2. Download </a:t>
            </a:r>
            <a:r>
              <a:rPr lang="en-US" sz="2400" dirty="0"/>
              <a:t>a Batch Registration Template from </a:t>
            </a:r>
            <a:r>
              <a:rPr lang="en-US" sz="2400" u="sng" dirty="0">
                <a:solidFill>
                  <a:srgbClr val="0000FF"/>
                </a:solidFill>
              </a:rPr>
              <a:t>SESAR</a:t>
            </a:r>
            <a:r>
              <a:rPr lang="en-US" sz="2400" dirty="0"/>
              <a:t>, which contains necessary formatting. Paste all information in to SESAR formatted spreadsheet for upload.</a:t>
            </a:r>
          </a:p>
          <a:p>
            <a:pPr marL="342900" lvl="0" indent="-342900">
              <a:buFont typeface="Arial"/>
              <a:buChar char="•"/>
            </a:pPr>
            <a:r>
              <a:rPr lang="en-US" sz="2400" dirty="0"/>
              <a:t>Choose public samples</a:t>
            </a:r>
          </a:p>
          <a:p>
            <a:pPr marL="342900" lvl="0" indent="-342900">
              <a:buFont typeface="Arial"/>
              <a:buChar char="•"/>
            </a:pPr>
            <a:r>
              <a:rPr lang="en-US" sz="2400" dirty="0"/>
              <a:t>Give yourself a week before samples appear in searches</a:t>
            </a:r>
          </a:p>
          <a:p>
            <a:pPr marL="342900" lvl="0" indent="-342900">
              <a:buFont typeface="Arial"/>
              <a:buChar char="•"/>
            </a:pPr>
            <a:r>
              <a:rPr lang="en-US" sz="2400" dirty="0"/>
              <a:t>Choose the fields as listed </a:t>
            </a:r>
            <a:r>
              <a:rPr lang="en-US" sz="2400" dirty="0" smtClean="0"/>
              <a:t>above</a:t>
            </a:r>
          </a:p>
          <a:p>
            <a:pPr marL="342900" lvl="0" indent="-342900">
              <a:buFont typeface="Arial"/>
              <a:buChar char="•"/>
            </a:pPr>
            <a:endParaRPr lang="en-US" sz="2400" dirty="0"/>
          </a:p>
          <a:p>
            <a:pPr lvl="0"/>
            <a:r>
              <a:rPr lang="en-US" sz="2400" dirty="0" smtClean="0"/>
              <a:t>Note: If sample information is to be uploaded to another database system such as </a:t>
            </a:r>
            <a:r>
              <a:rPr lang="en-US" sz="2400" dirty="0" err="1" smtClean="0"/>
              <a:t>MetPetDB</a:t>
            </a:r>
            <a:r>
              <a:rPr lang="en-US" sz="2400" dirty="0" smtClean="0"/>
              <a:t>, consider a common format for consistent sample metadata.</a:t>
            </a:r>
            <a:endParaRPr lang="en-US" sz="2400" dirty="0"/>
          </a:p>
        </p:txBody>
      </p:sp>
    </p:spTree>
    <p:extLst>
      <p:ext uri="{BB962C8B-B14F-4D97-AF65-F5344CB8AC3E}">
        <p14:creationId xmlns:p14="http://schemas.microsoft.com/office/powerpoint/2010/main" val="7112177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4524315"/>
          </a:xfrm>
          <a:prstGeom prst="rect">
            <a:avLst/>
          </a:prstGeom>
        </p:spPr>
        <p:txBody>
          <a:bodyPr wrap="square">
            <a:spAutoFit/>
          </a:bodyPr>
          <a:lstStyle/>
          <a:p>
            <a:r>
              <a:rPr lang="en-US" sz="2400" b="1" dirty="0" smtClean="0"/>
              <a:t>III. Protocol </a:t>
            </a:r>
            <a:r>
              <a:rPr lang="en-US" sz="2400" b="1" dirty="0"/>
              <a:t>for </a:t>
            </a:r>
            <a:r>
              <a:rPr lang="en-US" sz="2400" b="1" dirty="0" smtClean="0"/>
              <a:t>Sample Information Synthesis:</a:t>
            </a:r>
            <a:endParaRPr lang="en-US" sz="2400" dirty="0"/>
          </a:p>
          <a:p>
            <a:r>
              <a:rPr lang="en-US" sz="2400" dirty="0"/>
              <a:t>Check with your supervisor as to which account will be the owner of the sample information. Obtain a login for the owner account or clarify whether you should use a personal login (and perhaps transfer ownership to your supervisor—see </a:t>
            </a:r>
            <a:r>
              <a:rPr lang="en-US" sz="2400" u="sng" dirty="0">
                <a:solidFill>
                  <a:srgbClr val="0000FF"/>
                </a:solidFill>
              </a:rPr>
              <a:t>SESAR documentation</a:t>
            </a:r>
            <a:r>
              <a:rPr lang="en-US" sz="2400" dirty="0"/>
              <a:t>)</a:t>
            </a:r>
            <a:r>
              <a:rPr lang="en-US" sz="2400" dirty="0" smtClean="0"/>
              <a:t>.</a:t>
            </a:r>
          </a:p>
          <a:p>
            <a:endParaRPr lang="en-US" sz="2400" dirty="0"/>
          </a:p>
          <a:p>
            <a:pPr lvl="0"/>
            <a:r>
              <a:rPr lang="en-US" sz="2400" dirty="0" smtClean="0"/>
              <a:t>3. With </a:t>
            </a:r>
            <a:r>
              <a:rPr lang="en-US" sz="2400" dirty="0"/>
              <a:t>a completed/saved batch upload file, login to the appropriate SESAR </a:t>
            </a:r>
            <a:r>
              <a:rPr lang="en-US" sz="2400" dirty="0" smtClean="0"/>
              <a:t>account.</a:t>
            </a:r>
          </a:p>
          <a:p>
            <a:pPr lvl="0"/>
            <a:endParaRPr lang="en-US" sz="2400" dirty="0"/>
          </a:p>
          <a:p>
            <a:pPr lvl="0"/>
            <a:r>
              <a:rPr lang="en-US" sz="2400" dirty="0" smtClean="0"/>
              <a:t>4. Correct </a:t>
            </a:r>
            <a:r>
              <a:rPr lang="en-US" sz="2400" dirty="0"/>
              <a:t>any errors in the preview system and download the updated file to remain current. Make this file a worksheet in the spreadsheet of your sample information and field data.</a:t>
            </a:r>
          </a:p>
        </p:txBody>
      </p:sp>
    </p:spTree>
    <p:extLst>
      <p:ext uri="{BB962C8B-B14F-4D97-AF65-F5344CB8AC3E}">
        <p14:creationId xmlns:p14="http://schemas.microsoft.com/office/powerpoint/2010/main" val="23200059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3461306"/>
            <a:ext cx="8625094" cy="830997"/>
          </a:xfrm>
          <a:prstGeom prst="rect">
            <a:avLst/>
          </a:prstGeom>
        </p:spPr>
        <p:txBody>
          <a:bodyPr wrap="square">
            <a:spAutoFit/>
          </a:bodyPr>
          <a:lstStyle/>
          <a:p>
            <a:pPr algn="ctr"/>
            <a:r>
              <a:rPr lang="en-US" sz="2400" b="1" dirty="0" smtClean="0"/>
              <a:t>Part I</a:t>
            </a:r>
          </a:p>
          <a:p>
            <a:pPr algn="ctr"/>
            <a:r>
              <a:rPr lang="en-US" sz="2400" b="1" dirty="0" smtClean="0"/>
              <a:t>Rock </a:t>
            </a:r>
            <a:r>
              <a:rPr lang="en-US" sz="2400" b="1" dirty="0" smtClean="0"/>
              <a:t>Outcrop </a:t>
            </a:r>
            <a:r>
              <a:rPr lang="en-US" sz="2400" b="1" u="sng" dirty="0" smtClean="0"/>
              <a:t>Sample </a:t>
            </a:r>
            <a:r>
              <a:rPr lang="en-US" sz="2400" b="1" u="sng" dirty="0" smtClean="0"/>
              <a:t>Collection</a:t>
            </a:r>
            <a:r>
              <a:rPr lang="en-US" sz="2400" dirty="0"/>
              <a:t>	</a:t>
            </a:r>
          </a:p>
        </p:txBody>
      </p:sp>
    </p:spTree>
    <p:extLst>
      <p:ext uri="{BB962C8B-B14F-4D97-AF65-F5344CB8AC3E}">
        <p14:creationId xmlns:p14="http://schemas.microsoft.com/office/powerpoint/2010/main" val="25362281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4893647"/>
          </a:xfrm>
          <a:prstGeom prst="rect">
            <a:avLst/>
          </a:prstGeom>
        </p:spPr>
        <p:txBody>
          <a:bodyPr wrap="square">
            <a:spAutoFit/>
          </a:bodyPr>
          <a:lstStyle/>
          <a:p>
            <a:r>
              <a:rPr lang="en-US" sz="2400" b="1" dirty="0" smtClean="0"/>
              <a:t>III. Protocol </a:t>
            </a:r>
            <a:r>
              <a:rPr lang="en-US" sz="2400" b="1" dirty="0"/>
              <a:t>for </a:t>
            </a:r>
            <a:r>
              <a:rPr lang="en-US" sz="2400" b="1" dirty="0" smtClean="0"/>
              <a:t>Sample Information Synthesis:</a:t>
            </a:r>
          </a:p>
          <a:p>
            <a:endParaRPr lang="en-US" sz="2400" dirty="0" smtClean="0"/>
          </a:p>
          <a:p>
            <a:r>
              <a:rPr lang="en-US" sz="2400" dirty="0" smtClean="0"/>
              <a:t>5. Once IGSN’s are assigned for each sample, update the field sample data spreadsheet for this batch with IGSN’s.</a:t>
            </a:r>
          </a:p>
          <a:p>
            <a:endParaRPr lang="en-US" sz="2400" dirty="0"/>
          </a:p>
          <a:p>
            <a:r>
              <a:rPr lang="en-US" sz="2400" dirty="0" smtClean="0"/>
              <a:t>6. Print </a:t>
            </a:r>
            <a:r>
              <a:rPr lang="en-US" sz="2400" u="sng" dirty="0" smtClean="0">
                <a:solidFill>
                  <a:srgbClr val="3366FF"/>
                </a:solidFill>
              </a:rPr>
              <a:t>QR Code</a:t>
            </a:r>
            <a:r>
              <a:rPr lang="en-US" sz="2400" dirty="0" smtClean="0"/>
              <a:t> stickers for the registered samples from SESAR.</a:t>
            </a:r>
          </a:p>
          <a:p>
            <a:endParaRPr lang="en-US" sz="2400" dirty="0"/>
          </a:p>
          <a:p>
            <a:r>
              <a:rPr lang="en-US" sz="2400" dirty="0" smtClean="0"/>
              <a:t>7. Prepare the sample data spreadsheet to upload sample information (including IGSN) to </a:t>
            </a:r>
            <a:r>
              <a:rPr lang="en-US" sz="2400" dirty="0" err="1" smtClean="0"/>
              <a:t>MetPetDB</a:t>
            </a:r>
            <a:r>
              <a:rPr lang="en-US" sz="2400" dirty="0" smtClean="0"/>
              <a:t>, the database for Metamorphic Petrology: </a:t>
            </a:r>
            <a:r>
              <a:rPr lang="en-US" sz="2400" b="1" dirty="0" err="1" smtClean="0"/>
              <a:t>www.metpetdb.rpi.edu</a:t>
            </a:r>
            <a:r>
              <a:rPr lang="en-US" sz="2400" dirty="0" smtClean="0"/>
              <a:t> </a:t>
            </a:r>
          </a:p>
          <a:p>
            <a:endParaRPr lang="en-US" sz="2400" dirty="0"/>
          </a:p>
          <a:p>
            <a:r>
              <a:rPr lang="en-US" sz="2400" dirty="0" smtClean="0"/>
              <a:t>8. For information about preparing sample data for </a:t>
            </a:r>
            <a:r>
              <a:rPr lang="en-US" sz="2400" dirty="0" err="1" smtClean="0"/>
              <a:t>MetPetDB</a:t>
            </a:r>
            <a:r>
              <a:rPr lang="en-US" sz="2400" dirty="0" smtClean="0"/>
              <a:t>, see the </a:t>
            </a:r>
            <a:r>
              <a:rPr lang="en-US" sz="2400" u="sng" dirty="0" smtClean="0">
                <a:solidFill>
                  <a:srgbClr val="3366FF"/>
                </a:solidFill>
              </a:rPr>
              <a:t>user help information</a:t>
            </a:r>
            <a:r>
              <a:rPr lang="en-US" sz="2400" dirty="0" smtClean="0"/>
              <a:t>.</a:t>
            </a:r>
            <a:endParaRPr lang="en-US" sz="2400" dirty="0"/>
          </a:p>
        </p:txBody>
      </p:sp>
      <p:pic>
        <p:nvPicPr>
          <p:cNvPr id="2" name="Picture 1"/>
          <p:cNvPicPr>
            <a:picLocks noChangeAspect="1"/>
          </p:cNvPicPr>
          <p:nvPr/>
        </p:nvPicPr>
        <p:blipFill>
          <a:blip r:embed="rId3"/>
          <a:stretch>
            <a:fillRect/>
          </a:stretch>
        </p:blipFill>
        <p:spPr>
          <a:xfrm>
            <a:off x="5464175" y="5489039"/>
            <a:ext cx="2552700" cy="927100"/>
          </a:xfrm>
          <a:prstGeom prst="rect">
            <a:avLst/>
          </a:prstGeom>
        </p:spPr>
      </p:pic>
    </p:spTree>
    <p:extLst>
      <p:ext uri="{BB962C8B-B14F-4D97-AF65-F5344CB8AC3E}">
        <p14:creationId xmlns:p14="http://schemas.microsoft.com/office/powerpoint/2010/main" val="13774752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3785652"/>
          </a:xfrm>
          <a:prstGeom prst="rect">
            <a:avLst/>
          </a:prstGeom>
        </p:spPr>
        <p:txBody>
          <a:bodyPr wrap="square">
            <a:spAutoFit/>
          </a:bodyPr>
          <a:lstStyle/>
          <a:p>
            <a:r>
              <a:rPr lang="en-US" sz="2400" b="1" dirty="0" smtClean="0">
                <a:sym typeface="Wingdings"/>
              </a:rPr>
              <a:t> </a:t>
            </a:r>
            <a:r>
              <a:rPr lang="en-US" sz="2400" b="1" dirty="0" smtClean="0"/>
              <a:t>Putting New Samples away in the lab:</a:t>
            </a:r>
          </a:p>
          <a:p>
            <a:endParaRPr lang="en-US" sz="2400" dirty="0" smtClean="0"/>
          </a:p>
          <a:p>
            <a:r>
              <a:rPr lang="en-US" sz="2400" dirty="0" smtClean="0"/>
              <a:t>IGSN and </a:t>
            </a:r>
            <a:r>
              <a:rPr lang="en-US" sz="2400" dirty="0" err="1" smtClean="0"/>
              <a:t>MetPetDB</a:t>
            </a:r>
            <a:r>
              <a:rPr lang="en-US" sz="2400" dirty="0" smtClean="0"/>
              <a:t> registered samples should next:</a:t>
            </a:r>
          </a:p>
          <a:p>
            <a:endParaRPr lang="en-US" sz="2400" dirty="0" smtClean="0"/>
          </a:p>
          <a:p>
            <a:pPr marL="342900" indent="-342900">
              <a:buFont typeface="Arial"/>
              <a:buChar char="•"/>
            </a:pPr>
            <a:r>
              <a:rPr lang="en-US" sz="2400" dirty="0" smtClean="0"/>
              <a:t>move on to the sample processing (Thin Sections) step.</a:t>
            </a:r>
          </a:p>
          <a:p>
            <a:pPr marL="342900" indent="-342900">
              <a:buFont typeface="Arial"/>
              <a:buChar char="•"/>
            </a:pPr>
            <a:endParaRPr lang="en-US" sz="2400" dirty="0"/>
          </a:p>
          <a:p>
            <a:pPr algn="ctr"/>
            <a:r>
              <a:rPr lang="en-US" sz="2400" dirty="0" smtClean="0"/>
              <a:t>or</a:t>
            </a:r>
          </a:p>
          <a:p>
            <a:pPr algn="ctr"/>
            <a:endParaRPr lang="en-US" sz="2400" dirty="0"/>
          </a:p>
          <a:p>
            <a:pPr marL="342900" indent="-342900">
              <a:buFont typeface="Arial"/>
              <a:buChar char="•"/>
            </a:pPr>
            <a:r>
              <a:rPr lang="en-US" sz="2400" dirty="0" smtClean="0"/>
              <a:t>be stored in the sample cabinets with prepared </a:t>
            </a:r>
            <a:r>
              <a:rPr lang="en-US" sz="2400" dirty="0" err="1" smtClean="0"/>
              <a:t>ziplock</a:t>
            </a:r>
            <a:r>
              <a:rPr lang="en-US" sz="2400" dirty="0" smtClean="0"/>
              <a:t> bags and IGSN QR code stickers or tags.</a:t>
            </a:r>
            <a:endParaRPr lang="en-US" sz="2400" dirty="0"/>
          </a:p>
        </p:txBody>
      </p:sp>
      <p:grpSp>
        <p:nvGrpSpPr>
          <p:cNvPr id="9" name="Group 8"/>
          <p:cNvGrpSpPr/>
          <p:nvPr/>
        </p:nvGrpSpPr>
        <p:grpSpPr>
          <a:xfrm>
            <a:off x="4926716" y="4656158"/>
            <a:ext cx="3293005" cy="1149927"/>
            <a:chOff x="6040088" y="1998577"/>
            <a:chExt cx="3293005" cy="1149927"/>
          </a:xfrm>
        </p:grpSpPr>
        <p:pic>
          <p:nvPicPr>
            <p:cNvPr id="10" name="Picture 9" descr="BWH000001-BWH000043.pdf"/>
            <p:cNvPicPr>
              <a:picLocks noChangeAspect="1"/>
            </p:cNvPicPr>
            <p:nvPr/>
          </p:nvPicPr>
          <p:blipFill rotWithShape="1">
            <a:blip r:embed="rId3" cstate="print">
              <a:extLst>
                <a:ext uri="{28A0092B-C50C-407E-A947-70E740481C1C}">
                  <a14:useLocalDpi xmlns:a14="http://schemas.microsoft.com/office/drawing/2010/main"/>
                </a:ext>
              </a:extLst>
            </a:blip>
            <a:srcRect l="2625" t="5073" r="65860" b="86557"/>
            <a:stretch/>
          </p:blipFill>
          <p:spPr>
            <a:xfrm>
              <a:off x="6040088" y="2016623"/>
              <a:ext cx="3293005" cy="1131881"/>
            </a:xfrm>
            <a:prstGeom prst="rect">
              <a:avLst/>
            </a:prstGeom>
          </p:spPr>
        </p:pic>
        <p:sp>
          <p:nvSpPr>
            <p:cNvPr id="12" name="Rectangle 11"/>
            <p:cNvSpPr/>
            <p:nvPr/>
          </p:nvSpPr>
          <p:spPr>
            <a:xfrm>
              <a:off x="6040088" y="1998577"/>
              <a:ext cx="2792384" cy="113188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99191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3461306"/>
            <a:ext cx="8625094" cy="830997"/>
          </a:xfrm>
          <a:prstGeom prst="rect">
            <a:avLst/>
          </a:prstGeom>
        </p:spPr>
        <p:txBody>
          <a:bodyPr wrap="square">
            <a:spAutoFit/>
          </a:bodyPr>
          <a:lstStyle/>
          <a:p>
            <a:pPr algn="ctr"/>
            <a:r>
              <a:rPr lang="en-US" sz="2400" b="1" dirty="0" smtClean="0"/>
              <a:t>Part II</a:t>
            </a:r>
          </a:p>
          <a:p>
            <a:pPr algn="ctr"/>
            <a:r>
              <a:rPr lang="en-US" sz="2400" b="1" dirty="0" smtClean="0"/>
              <a:t>Rock </a:t>
            </a:r>
            <a:r>
              <a:rPr lang="en-US" sz="2400" b="1" dirty="0" smtClean="0"/>
              <a:t>Outcrop </a:t>
            </a:r>
            <a:r>
              <a:rPr lang="en-US" sz="2400" b="1" u="sng" dirty="0" smtClean="0"/>
              <a:t>Sample </a:t>
            </a:r>
            <a:r>
              <a:rPr lang="en-US" sz="2400" b="1" u="sng" dirty="0" smtClean="0"/>
              <a:t>Processing</a:t>
            </a:r>
            <a:r>
              <a:rPr lang="en-US" sz="2400" dirty="0"/>
              <a:t>	</a:t>
            </a:r>
          </a:p>
        </p:txBody>
      </p:sp>
    </p:spTree>
    <p:extLst>
      <p:ext uri="{BB962C8B-B14F-4D97-AF65-F5344CB8AC3E}">
        <p14:creationId xmlns:p14="http://schemas.microsoft.com/office/powerpoint/2010/main" val="19874394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Rectangle 5"/>
          <p:cNvSpPr/>
          <p:nvPr/>
        </p:nvSpPr>
        <p:spPr>
          <a:xfrm>
            <a:off x="259453" y="870506"/>
            <a:ext cx="8625094" cy="1200328"/>
          </a:xfrm>
          <a:prstGeom prst="rect">
            <a:avLst/>
          </a:prstGeom>
        </p:spPr>
        <p:txBody>
          <a:bodyPr wrap="square">
            <a:spAutoFit/>
          </a:bodyPr>
          <a:lstStyle/>
          <a:p>
            <a:r>
              <a:rPr lang="en-US" sz="2400" b="1" dirty="0" smtClean="0"/>
              <a:t>Rock Outcrop </a:t>
            </a:r>
            <a:r>
              <a:rPr lang="en-US" sz="2400" b="1" u="sng" dirty="0" smtClean="0"/>
              <a:t>Sample Processing</a:t>
            </a:r>
          </a:p>
          <a:p>
            <a:r>
              <a:rPr lang="en-US" sz="2400" b="1" dirty="0"/>
              <a:t>	</a:t>
            </a:r>
            <a:r>
              <a:rPr lang="en-US" sz="2400" b="1" dirty="0" smtClean="0"/>
              <a:t>Outline of this section:</a:t>
            </a:r>
            <a:endParaRPr lang="en-US" sz="2400" dirty="0"/>
          </a:p>
          <a:p>
            <a:r>
              <a:rPr lang="en-US" sz="2400" dirty="0"/>
              <a:t>	</a:t>
            </a:r>
          </a:p>
        </p:txBody>
      </p:sp>
      <p:sp>
        <p:nvSpPr>
          <p:cNvPr id="23" name="Rectangle 22"/>
          <p:cNvSpPr/>
          <p:nvPr/>
        </p:nvSpPr>
        <p:spPr>
          <a:xfrm>
            <a:off x="1136430" y="1872168"/>
            <a:ext cx="7335633" cy="3785652"/>
          </a:xfrm>
          <a:prstGeom prst="rect">
            <a:avLst/>
          </a:prstGeom>
        </p:spPr>
        <p:txBody>
          <a:bodyPr wrap="square">
            <a:spAutoFit/>
          </a:bodyPr>
          <a:lstStyle/>
          <a:p>
            <a:pPr marL="514350" indent="-514350">
              <a:buFont typeface="+mj-lt"/>
              <a:buAutoNum type="romanUcPeriod"/>
            </a:pPr>
            <a:r>
              <a:rPr lang="en-US" sz="2400" dirty="0" smtClean="0"/>
              <a:t>Rationale for processing</a:t>
            </a:r>
          </a:p>
          <a:p>
            <a:pPr marL="971550" lvl="1" indent="-514350">
              <a:buFont typeface="Arial"/>
              <a:buChar char="•"/>
            </a:pPr>
            <a:r>
              <a:rPr lang="en-US" sz="2400" dirty="0" smtClean="0"/>
              <a:t>What are your objectives?</a:t>
            </a:r>
          </a:p>
          <a:p>
            <a:pPr marL="971550" lvl="1" indent="-514350">
              <a:buFont typeface="Arial"/>
              <a:buChar char="•"/>
            </a:pPr>
            <a:r>
              <a:rPr lang="en-US" sz="2400" dirty="0" smtClean="0"/>
              <a:t>What will be done with your samples? </a:t>
            </a:r>
          </a:p>
          <a:p>
            <a:pPr marL="514350" indent="-514350">
              <a:buFont typeface="+mj-lt"/>
              <a:buAutoNum type="romanUcPeriod"/>
            </a:pPr>
            <a:endParaRPr lang="en-US" sz="2400" dirty="0"/>
          </a:p>
          <a:p>
            <a:pPr marL="514350" indent="-514350">
              <a:buFont typeface="+mj-lt"/>
              <a:buAutoNum type="romanUcPeriod"/>
            </a:pPr>
            <a:r>
              <a:rPr lang="en-US" sz="2400" dirty="0" smtClean="0"/>
              <a:t>Protocol for sample processing</a:t>
            </a:r>
          </a:p>
          <a:p>
            <a:pPr marL="971550" lvl="1" indent="-514350">
              <a:buFont typeface="Arial"/>
              <a:buChar char="•"/>
            </a:pPr>
            <a:r>
              <a:rPr lang="en-US" sz="2400" dirty="0" smtClean="0"/>
              <a:t>Preparing the sample for thin sections</a:t>
            </a:r>
          </a:p>
          <a:p>
            <a:pPr marL="971550" lvl="1" indent="-514350">
              <a:buFont typeface="Arial"/>
              <a:buChar char="•"/>
            </a:pPr>
            <a:r>
              <a:rPr lang="en-US" sz="2400" dirty="0" smtClean="0"/>
              <a:t>Preparing the sample for rock chip or grain mounting</a:t>
            </a:r>
          </a:p>
          <a:p>
            <a:pPr marL="971550" lvl="1" indent="-514350">
              <a:buFont typeface="Arial"/>
              <a:buChar char="•"/>
            </a:pPr>
            <a:r>
              <a:rPr lang="en-US" sz="2400" dirty="0" smtClean="0"/>
              <a:t>Preparing the sample for mineral separates</a:t>
            </a:r>
          </a:p>
          <a:p>
            <a:pPr marL="514350" indent="-514350">
              <a:buFont typeface="+mj-lt"/>
              <a:buAutoNum type="romanUcPeriod"/>
            </a:pPr>
            <a:endParaRPr lang="en-US" sz="2400" dirty="0"/>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Processing</a:t>
            </a:r>
            <a:endParaRPr lang="en-US" dirty="0"/>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Tree>
    <p:extLst>
      <p:ext uri="{BB962C8B-B14F-4D97-AF65-F5344CB8AC3E}">
        <p14:creationId xmlns:p14="http://schemas.microsoft.com/office/powerpoint/2010/main" val="18229037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Rectangle 5"/>
          <p:cNvSpPr/>
          <p:nvPr/>
        </p:nvSpPr>
        <p:spPr>
          <a:xfrm>
            <a:off x="259453" y="870506"/>
            <a:ext cx="8625094" cy="1938992"/>
          </a:xfrm>
          <a:prstGeom prst="rect">
            <a:avLst/>
          </a:prstGeom>
        </p:spPr>
        <p:txBody>
          <a:bodyPr wrap="square">
            <a:spAutoFit/>
          </a:bodyPr>
          <a:lstStyle/>
          <a:p>
            <a:r>
              <a:rPr lang="en-US" sz="2400" b="1" dirty="0" smtClean="0"/>
              <a:t>I. Rationale for sample processing:</a:t>
            </a:r>
            <a:endParaRPr lang="en-US" sz="2400" dirty="0"/>
          </a:p>
          <a:p>
            <a:r>
              <a:rPr lang="en-US" sz="2400" dirty="0"/>
              <a:t>	</a:t>
            </a:r>
            <a:r>
              <a:rPr lang="en-US" sz="2400" dirty="0" smtClean="0"/>
              <a:t>Samples acquired/collected in the field should be categorized by the type of data to be acquired from them. Before beginning sample processing, samples should be prioritized as time and cost constraints on contracted external lab work may be limiting.</a:t>
            </a:r>
            <a:endParaRPr lang="en-US" sz="2400" dirty="0"/>
          </a:p>
        </p:txBody>
      </p:sp>
      <p:sp>
        <p:nvSpPr>
          <p:cNvPr id="23" name="Rectangle 22"/>
          <p:cNvSpPr/>
          <p:nvPr/>
        </p:nvSpPr>
        <p:spPr>
          <a:xfrm>
            <a:off x="259453" y="2809498"/>
            <a:ext cx="5548721" cy="2308324"/>
          </a:xfrm>
          <a:prstGeom prst="rect">
            <a:avLst/>
          </a:prstGeom>
        </p:spPr>
        <p:txBody>
          <a:bodyPr wrap="square">
            <a:spAutoFit/>
          </a:bodyPr>
          <a:lstStyle/>
          <a:p>
            <a:pPr marL="914400" lvl="1" indent="-457200">
              <a:buFont typeface="+mj-lt"/>
              <a:buAutoNum type="arabicPeriod"/>
            </a:pPr>
            <a:r>
              <a:rPr lang="en-US" sz="2400" u="sng" dirty="0" smtClean="0">
                <a:solidFill>
                  <a:srgbClr val="0000FF"/>
                </a:solidFill>
              </a:rPr>
              <a:t>Preparing Thin Sections</a:t>
            </a:r>
          </a:p>
          <a:p>
            <a:pPr marL="914400" lvl="1" indent="-457200">
              <a:buFont typeface="+mj-lt"/>
              <a:buAutoNum type="arabicPeriod"/>
            </a:pPr>
            <a:endParaRPr lang="en-US" sz="2400" u="sng" dirty="0">
              <a:solidFill>
                <a:srgbClr val="0000FF"/>
              </a:solidFill>
            </a:endParaRPr>
          </a:p>
          <a:p>
            <a:pPr marL="914400" lvl="1" indent="-457200">
              <a:buFont typeface="+mj-lt"/>
              <a:buAutoNum type="arabicPeriod"/>
            </a:pPr>
            <a:r>
              <a:rPr lang="en-US" sz="2400" u="sng" dirty="0" smtClean="0">
                <a:solidFill>
                  <a:srgbClr val="0000FF"/>
                </a:solidFill>
              </a:rPr>
              <a:t>Preparing chip/grain mounts</a:t>
            </a:r>
          </a:p>
          <a:p>
            <a:pPr marL="914400" lvl="1" indent="-457200">
              <a:buFont typeface="+mj-lt"/>
              <a:buAutoNum type="arabicPeriod"/>
            </a:pPr>
            <a:endParaRPr lang="en-US" sz="2400" u="sng" dirty="0">
              <a:solidFill>
                <a:srgbClr val="0000FF"/>
              </a:solidFill>
            </a:endParaRPr>
          </a:p>
          <a:p>
            <a:pPr marL="914400" lvl="1" indent="-457200">
              <a:buFont typeface="+mj-lt"/>
              <a:buAutoNum type="arabicPeriod"/>
            </a:pPr>
            <a:r>
              <a:rPr lang="en-US" sz="2400" u="sng" dirty="0" smtClean="0">
                <a:solidFill>
                  <a:srgbClr val="0000FF"/>
                </a:solidFill>
              </a:rPr>
              <a:t>Preparing mineral separates</a:t>
            </a:r>
            <a:r>
              <a:rPr lang="en-US" sz="2400" dirty="0" smtClean="0"/>
              <a:t> to eventually be mounted for analysis.</a:t>
            </a:r>
            <a:endParaRPr lang="en-US" sz="2400" dirty="0"/>
          </a:p>
        </p:txBody>
      </p:sp>
      <p:sp>
        <p:nvSpPr>
          <p:cNvPr id="10"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2"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3"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Processing</a:t>
            </a:r>
            <a:endParaRPr lang="en-US" dirty="0"/>
          </a:p>
        </p:txBody>
      </p:sp>
      <p:sp>
        <p:nvSpPr>
          <p:cNvPr id="14"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pic>
        <p:nvPicPr>
          <p:cNvPr id="3" name="Picture 2" descr="IMG_225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5952226" y="3008670"/>
            <a:ext cx="2880246" cy="2109152"/>
          </a:xfrm>
          <a:prstGeom prst="rect">
            <a:avLst/>
          </a:prstGeom>
        </p:spPr>
      </p:pic>
    </p:spTree>
    <p:extLst>
      <p:ext uri="{BB962C8B-B14F-4D97-AF65-F5344CB8AC3E}">
        <p14:creationId xmlns:p14="http://schemas.microsoft.com/office/powerpoint/2010/main" val="18316927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Processing</a:t>
            </a:r>
            <a:endParaRPr lang="en-US" dirty="0"/>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692908"/>
            <a:ext cx="8625094" cy="1200328"/>
          </a:xfrm>
          <a:prstGeom prst="rect">
            <a:avLst/>
          </a:prstGeom>
        </p:spPr>
        <p:txBody>
          <a:bodyPr wrap="square">
            <a:spAutoFit/>
          </a:bodyPr>
          <a:lstStyle/>
          <a:p>
            <a:r>
              <a:rPr lang="en-US" sz="2400" b="1" dirty="0" smtClean="0"/>
              <a:t>II. Protocol for Sample Processing: </a:t>
            </a:r>
            <a:r>
              <a:rPr lang="en-US" sz="2400" b="1" u="sng" dirty="0" smtClean="0"/>
              <a:t>Thin Sections</a:t>
            </a:r>
            <a:endParaRPr lang="en-US" sz="2400" u="sng" dirty="0"/>
          </a:p>
          <a:p>
            <a:pPr marL="285750" lvl="0" indent="-285750">
              <a:buFont typeface="Arial"/>
              <a:buChar char="•"/>
            </a:pPr>
            <a:r>
              <a:rPr lang="en-US" sz="2400" dirty="0" smtClean="0"/>
              <a:t>Samples to be processed for thin sections are removed from the sample cabinets and placed on the rock cart.</a:t>
            </a:r>
            <a:endParaRPr lang="en-US" sz="2400" dirty="0"/>
          </a:p>
        </p:txBody>
      </p:sp>
      <p:sp>
        <p:nvSpPr>
          <p:cNvPr id="23" name="Rectangle 22"/>
          <p:cNvSpPr/>
          <p:nvPr/>
        </p:nvSpPr>
        <p:spPr>
          <a:xfrm>
            <a:off x="0" y="1928998"/>
            <a:ext cx="5097155" cy="3416320"/>
          </a:xfrm>
          <a:prstGeom prst="rect">
            <a:avLst/>
          </a:prstGeom>
        </p:spPr>
        <p:txBody>
          <a:bodyPr wrap="square">
            <a:spAutoFit/>
          </a:bodyPr>
          <a:lstStyle/>
          <a:p>
            <a:pPr marL="914400" lvl="1" indent="-457200">
              <a:buFont typeface="+mj-lt"/>
              <a:buAutoNum type="arabicPeriod"/>
            </a:pPr>
            <a:r>
              <a:rPr lang="en-US" sz="2400" u="sng" dirty="0" smtClean="0"/>
              <a:t>Before cutting samples,</a:t>
            </a:r>
            <a:r>
              <a:rPr lang="en-US" sz="2400" dirty="0" smtClean="0"/>
              <a:t> prepare a labeled </a:t>
            </a:r>
            <a:r>
              <a:rPr lang="en-US" sz="2400" dirty="0" err="1" smtClean="0"/>
              <a:t>ziplock</a:t>
            </a:r>
            <a:r>
              <a:rPr lang="en-US" sz="2400" dirty="0" smtClean="0"/>
              <a:t> bag with sample number and its’ IGSN sticker attached.</a:t>
            </a:r>
          </a:p>
          <a:p>
            <a:pPr marL="914400" lvl="1" indent="-457200">
              <a:buFont typeface="+mj-lt"/>
              <a:buAutoNum type="arabicPeriod"/>
            </a:pPr>
            <a:endParaRPr lang="en-US" sz="2400" dirty="0"/>
          </a:p>
          <a:p>
            <a:pPr marL="1371600" lvl="2" indent="-457200">
              <a:buFont typeface="Arial"/>
              <a:buChar char="•"/>
            </a:pPr>
            <a:r>
              <a:rPr lang="en-US" sz="2400" dirty="0" smtClean="0"/>
              <a:t>Put all derivative pieces of sample in this bag unless they are thin sections, mounts, or separates.</a:t>
            </a:r>
            <a:endParaRPr lang="en-US" sz="2400" dirty="0"/>
          </a:p>
        </p:txBody>
      </p:sp>
      <p:grpSp>
        <p:nvGrpSpPr>
          <p:cNvPr id="5" name="Group 4"/>
          <p:cNvGrpSpPr/>
          <p:nvPr/>
        </p:nvGrpSpPr>
        <p:grpSpPr>
          <a:xfrm>
            <a:off x="6040088" y="1998577"/>
            <a:ext cx="3293005" cy="1149927"/>
            <a:chOff x="6040088" y="1998577"/>
            <a:chExt cx="3293005" cy="1149927"/>
          </a:xfrm>
        </p:grpSpPr>
        <p:pic>
          <p:nvPicPr>
            <p:cNvPr id="3" name="Picture 2" descr="BWH000001-BWH000043.pdf"/>
            <p:cNvPicPr>
              <a:picLocks noChangeAspect="1"/>
            </p:cNvPicPr>
            <p:nvPr/>
          </p:nvPicPr>
          <p:blipFill rotWithShape="1">
            <a:blip r:embed="rId3" cstate="print">
              <a:extLst>
                <a:ext uri="{28A0092B-C50C-407E-A947-70E740481C1C}">
                  <a14:useLocalDpi xmlns:a14="http://schemas.microsoft.com/office/drawing/2010/main"/>
                </a:ext>
              </a:extLst>
            </a:blip>
            <a:srcRect l="2625" t="5073" r="65860" b="86557"/>
            <a:stretch/>
          </p:blipFill>
          <p:spPr>
            <a:xfrm>
              <a:off x="6040088" y="2016623"/>
              <a:ext cx="3293005" cy="1131881"/>
            </a:xfrm>
            <a:prstGeom prst="rect">
              <a:avLst/>
            </a:prstGeom>
          </p:spPr>
        </p:pic>
        <p:sp>
          <p:nvSpPr>
            <p:cNvPr id="4" name="Rectangle 3"/>
            <p:cNvSpPr/>
            <p:nvPr/>
          </p:nvSpPr>
          <p:spPr>
            <a:xfrm>
              <a:off x="6040088" y="1998577"/>
              <a:ext cx="2792384" cy="113188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Picture 6" descr="IMG_240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0814" y="3354209"/>
            <a:ext cx="3923734" cy="2942801"/>
          </a:xfrm>
          <a:prstGeom prst="rect">
            <a:avLst/>
          </a:prstGeom>
        </p:spPr>
      </p:pic>
    </p:spTree>
    <p:extLst>
      <p:ext uri="{BB962C8B-B14F-4D97-AF65-F5344CB8AC3E}">
        <p14:creationId xmlns:p14="http://schemas.microsoft.com/office/powerpoint/2010/main" val="4914695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Processing</a:t>
            </a:r>
            <a:endParaRPr lang="en-US" dirty="0"/>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692908"/>
            <a:ext cx="8625094" cy="1569660"/>
          </a:xfrm>
          <a:prstGeom prst="rect">
            <a:avLst/>
          </a:prstGeom>
        </p:spPr>
        <p:txBody>
          <a:bodyPr wrap="square">
            <a:spAutoFit/>
          </a:bodyPr>
          <a:lstStyle/>
          <a:p>
            <a:r>
              <a:rPr lang="en-US" sz="2400" b="1" dirty="0" smtClean="0"/>
              <a:t>Processing rock outcrop samples: </a:t>
            </a:r>
            <a:r>
              <a:rPr lang="en-US" sz="2400" b="1" u="sng" dirty="0" smtClean="0"/>
              <a:t>Thin Sections</a:t>
            </a:r>
            <a:endParaRPr lang="en-US" sz="2400" u="sng" dirty="0"/>
          </a:p>
          <a:p>
            <a:pPr marL="285750" lvl="0" indent="-285750">
              <a:buFont typeface="Arial"/>
              <a:buChar char="•"/>
            </a:pPr>
            <a:r>
              <a:rPr lang="en-US" sz="2400" dirty="0"/>
              <a:t>Choose a </a:t>
            </a:r>
            <a:r>
              <a:rPr lang="en-US" sz="2400" dirty="0" smtClean="0"/>
              <a:t>thin-section orientation for cutting a slab from your sample. Typically a lineation-parallel, foliation-normal cut is preferred.</a:t>
            </a:r>
            <a:endParaRPr lang="en-US" sz="2400" dirty="0"/>
          </a:p>
        </p:txBody>
      </p:sp>
      <p:sp>
        <p:nvSpPr>
          <p:cNvPr id="23" name="Rectangle 22"/>
          <p:cNvSpPr/>
          <p:nvPr/>
        </p:nvSpPr>
        <p:spPr>
          <a:xfrm>
            <a:off x="0" y="2262568"/>
            <a:ext cx="5808448" cy="3416320"/>
          </a:xfrm>
          <a:prstGeom prst="rect">
            <a:avLst/>
          </a:prstGeom>
        </p:spPr>
        <p:txBody>
          <a:bodyPr wrap="square">
            <a:spAutoFit/>
          </a:bodyPr>
          <a:lstStyle/>
          <a:p>
            <a:pPr marL="914400" lvl="1" indent="-457200">
              <a:buFont typeface="+mj-lt"/>
              <a:buAutoNum type="arabicPeriod" startAt="2"/>
            </a:pPr>
            <a:r>
              <a:rPr lang="en-US" sz="2400" u="sng" dirty="0" smtClean="0"/>
              <a:t>Draw</a:t>
            </a:r>
            <a:r>
              <a:rPr lang="en-US" sz="2400" dirty="0" smtClean="0"/>
              <a:t> the planar intersection along the surface of your sample. Be sure you are making as large a slab as possible.</a:t>
            </a:r>
            <a:endParaRPr lang="en-US" sz="2400" dirty="0"/>
          </a:p>
          <a:p>
            <a:pPr marL="914400" lvl="1" indent="-457200">
              <a:buFont typeface="+mj-lt"/>
              <a:buAutoNum type="arabicPeriod" startAt="2"/>
            </a:pPr>
            <a:r>
              <a:rPr lang="en-US" sz="2400" u="sng" dirty="0" smtClean="0"/>
              <a:t>Cut</a:t>
            </a:r>
            <a:r>
              <a:rPr lang="en-US" sz="2400" dirty="0" smtClean="0"/>
              <a:t> slab using auto-feeding saw or tile saw.</a:t>
            </a:r>
          </a:p>
          <a:p>
            <a:pPr marL="914400" lvl="1" indent="-457200">
              <a:buFont typeface="+mj-lt"/>
              <a:buAutoNum type="arabicPeriod" startAt="2"/>
            </a:pPr>
            <a:r>
              <a:rPr lang="en-US" sz="2400" u="sng" dirty="0" smtClean="0"/>
              <a:t>Soak</a:t>
            </a:r>
            <a:r>
              <a:rPr lang="en-US" sz="2400" dirty="0" smtClean="0"/>
              <a:t> in soapy water to remove any cutting oil.</a:t>
            </a:r>
          </a:p>
          <a:p>
            <a:pPr marL="914400" lvl="1" indent="-457200">
              <a:buFont typeface="+mj-lt"/>
              <a:buAutoNum type="arabicPeriod" startAt="2"/>
            </a:pPr>
            <a:r>
              <a:rPr lang="en-US" sz="2400" u="sng" dirty="0" smtClean="0"/>
              <a:t>Dry</a:t>
            </a:r>
            <a:r>
              <a:rPr lang="en-US" sz="2400" dirty="0" smtClean="0"/>
              <a:t> in warm oven (~60ºC).</a:t>
            </a:r>
            <a:endParaRPr lang="en-US" sz="2400" dirty="0"/>
          </a:p>
        </p:txBody>
      </p:sp>
      <p:pic>
        <p:nvPicPr>
          <p:cNvPr id="3" name="Picture 2" descr="IMG_203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2125" y="1889726"/>
            <a:ext cx="2505086" cy="1878815"/>
          </a:xfrm>
          <a:prstGeom prst="rect">
            <a:avLst/>
          </a:prstGeom>
        </p:spPr>
      </p:pic>
      <p:pic>
        <p:nvPicPr>
          <p:cNvPr id="4" name="Picture 3" descr="IMG_204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08448" y="3925471"/>
            <a:ext cx="3269803" cy="2452352"/>
          </a:xfrm>
          <a:prstGeom prst="rect">
            <a:avLst/>
          </a:prstGeom>
        </p:spPr>
      </p:pic>
    </p:spTree>
    <p:extLst>
      <p:ext uri="{BB962C8B-B14F-4D97-AF65-F5344CB8AC3E}">
        <p14:creationId xmlns:p14="http://schemas.microsoft.com/office/powerpoint/2010/main" val="41520354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Processing</a:t>
            </a:r>
            <a:endParaRPr lang="en-US" dirty="0"/>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692908"/>
            <a:ext cx="8625094" cy="461665"/>
          </a:xfrm>
          <a:prstGeom prst="rect">
            <a:avLst/>
          </a:prstGeom>
        </p:spPr>
        <p:txBody>
          <a:bodyPr wrap="square">
            <a:spAutoFit/>
          </a:bodyPr>
          <a:lstStyle/>
          <a:p>
            <a:r>
              <a:rPr lang="en-US" sz="2400" b="1" dirty="0" smtClean="0"/>
              <a:t>Processing rock outcrop samples: </a:t>
            </a:r>
            <a:r>
              <a:rPr lang="en-US" sz="2400" b="1" u="sng" dirty="0" smtClean="0"/>
              <a:t>Thin Sections</a:t>
            </a:r>
            <a:endParaRPr lang="en-US" sz="2400" u="sng" dirty="0"/>
          </a:p>
        </p:txBody>
      </p:sp>
      <p:sp>
        <p:nvSpPr>
          <p:cNvPr id="23" name="Rectangle 22"/>
          <p:cNvSpPr/>
          <p:nvPr/>
        </p:nvSpPr>
        <p:spPr>
          <a:xfrm>
            <a:off x="145727" y="1728610"/>
            <a:ext cx="5086165" cy="3785652"/>
          </a:xfrm>
          <a:prstGeom prst="rect">
            <a:avLst/>
          </a:prstGeom>
        </p:spPr>
        <p:txBody>
          <a:bodyPr wrap="square">
            <a:spAutoFit/>
          </a:bodyPr>
          <a:lstStyle/>
          <a:p>
            <a:pPr marL="457200" indent="-457200">
              <a:buFont typeface="+mj-lt"/>
              <a:buAutoNum type="arabicPeriod" startAt="6"/>
            </a:pPr>
            <a:r>
              <a:rPr lang="en-US" sz="2400" u="sng" dirty="0" smtClean="0"/>
              <a:t>Scan</a:t>
            </a:r>
            <a:r>
              <a:rPr lang="en-US" sz="2400" dirty="0" smtClean="0"/>
              <a:t> wet slab on flatbed scanner, at a minimum of 600 dpi.</a:t>
            </a:r>
          </a:p>
          <a:p>
            <a:pPr marL="914400" lvl="1" indent="-457200">
              <a:buFont typeface="Arial"/>
              <a:buChar char="•"/>
            </a:pPr>
            <a:r>
              <a:rPr lang="en-US" sz="2400" dirty="0" smtClean="0"/>
              <a:t>Be careful with water on the scanner, dab any excess water and clean the glass platen after use. </a:t>
            </a:r>
          </a:p>
          <a:p>
            <a:pPr marL="457200" indent="-457200">
              <a:buFont typeface="+mj-lt"/>
              <a:buAutoNum type="arabicPeriod" startAt="6"/>
            </a:pPr>
            <a:endParaRPr lang="en-US" sz="2400" dirty="0" smtClean="0"/>
          </a:p>
          <a:p>
            <a:pPr marL="457200" indent="-457200">
              <a:buFont typeface="+mj-lt"/>
              <a:buAutoNum type="arabicPeriod" startAt="6"/>
            </a:pPr>
            <a:r>
              <a:rPr lang="en-US" sz="2400" u="sng" dirty="0" smtClean="0"/>
              <a:t>Choose and mark</a:t>
            </a:r>
            <a:r>
              <a:rPr lang="en-US" sz="2400" dirty="0" smtClean="0"/>
              <a:t> thin section location. Document this location on slab scan images.</a:t>
            </a:r>
          </a:p>
        </p:txBody>
      </p:sp>
      <p:pic>
        <p:nvPicPr>
          <p:cNvPr id="2" name="Picture 1" descr="EH03slab.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69724" y="1951820"/>
            <a:ext cx="3874276" cy="2640474"/>
          </a:xfrm>
          <a:prstGeom prst="rect">
            <a:avLst/>
          </a:prstGeom>
        </p:spPr>
      </p:pic>
      <p:sp>
        <p:nvSpPr>
          <p:cNvPr id="3" name="TextBox 2"/>
          <p:cNvSpPr txBox="1"/>
          <p:nvPr/>
        </p:nvSpPr>
        <p:spPr>
          <a:xfrm>
            <a:off x="5479878" y="4661874"/>
            <a:ext cx="3474366" cy="369332"/>
          </a:xfrm>
          <a:prstGeom prst="rect">
            <a:avLst/>
          </a:prstGeom>
          <a:noFill/>
        </p:spPr>
        <p:txBody>
          <a:bodyPr wrap="none" rtlCol="0">
            <a:spAutoFit/>
          </a:bodyPr>
          <a:lstStyle/>
          <a:p>
            <a:r>
              <a:rPr lang="en-US" dirty="0" smtClean="0"/>
              <a:t>Detailed slab scan. Scale bar is 2cm</a:t>
            </a:r>
            <a:endParaRPr lang="en-US" dirty="0"/>
          </a:p>
        </p:txBody>
      </p:sp>
    </p:spTree>
    <p:extLst>
      <p:ext uri="{BB962C8B-B14F-4D97-AF65-F5344CB8AC3E}">
        <p14:creationId xmlns:p14="http://schemas.microsoft.com/office/powerpoint/2010/main" val="22042908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Processing</a:t>
            </a:r>
            <a:endParaRPr lang="en-US" dirty="0"/>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692908"/>
            <a:ext cx="8625094" cy="461665"/>
          </a:xfrm>
          <a:prstGeom prst="rect">
            <a:avLst/>
          </a:prstGeom>
        </p:spPr>
        <p:txBody>
          <a:bodyPr wrap="square">
            <a:spAutoFit/>
          </a:bodyPr>
          <a:lstStyle/>
          <a:p>
            <a:r>
              <a:rPr lang="en-US" sz="2400" b="1" dirty="0" smtClean="0"/>
              <a:t>Processing rock outcrop samples: </a:t>
            </a:r>
            <a:r>
              <a:rPr lang="en-US" sz="2400" b="1" u="sng" dirty="0" smtClean="0"/>
              <a:t>Thin Sections</a:t>
            </a:r>
            <a:endParaRPr lang="en-US" sz="2400" u="sng" dirty="0"/>
          </a:p>
        </p:txBody>
      </p:sp>
      <p:sp>
        <p:nvSpPr>
          <p:cNvPr id="23" name="Rectangle 22"/>
          <p:cNvSpPr/>
          <p:nvPr/>
        </p:nvSpPr>
        <p:spPr>
          <a:xfrm>
            <a:off x="145727" y="1728610"/>
            <a:ext cx="5086165" cy="1938992"/>
          </a:xfrm>
          <a:prstGeom prst="rect">
            <a:avLst/>
          </a:prstGeom>
        </p:spPr>
        <p:txBody>
          <a:bodyPr wrap="square">
            <a:spAutoFit/>
          </a:bodyPr>
          <a:lstStyle/>
          <a:p>
            <a:pPr marL="457200" indent="-457200">
              <a:buFont typeface="+mj-lt"/>
              <a:buAutoNum type="arabicPeriod" startAt="8"/>
            </a:pPr>
            <a:r>
              <a:rPr lang="en-US" sz="2400" u="sng" dirty="0" smtClean="0"/>
              <a:t>Trim</a:t>
            </a:r>
            <a:r>
              <a:rPr lang="en-US" sz="2400" dirty="0" smtClean="0"/>
              <a:t> slab to desired billet for thin section. Save all trimmed pieces to return to the sample bag with IGSN label.</a:t>
            </a:r>
          </a:p>
          <a:p>
            <a:pPr marL="457200" indent="-457200">
              <a:buFont typeface="+mj-lt"/>
              <a:buAutoNum type="arabicPeriod" startAt="8"/>
            </a:pPr>
            <a:endParaRPr lang="en-US" sz="2400" dirty="0" smtClean="0"/>
          </a:p>
        </p:txBody>
      </p:sp>
      <p:pic>
        <p:nvPicPr>
          <p:cNvPr id="10" name="Picture 9" descr="IMG_225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5231892" y="1307093"/>
            <a:ext cx="3701860" cy="2710805"/>
          </a:xfrm>
          <a:prstGeom prst="rect">
            <a:avLst/>
          </a:prstGeom>
        </p:spPr>
      </p:pic>
      <p:sp>
        <p:nvSpPr>
          <p:cNvPr id="12" name="TextBox 11"/>
          <p:cNvSpPr txBox="1"/>
          <p:nvPr/>
        </p:nvSpPr>
        <p:spPr>
          <a:xfrm>
            <a:off x="5404092" y="4070083"/>
            <a:ext cx="3428380" cy="369332"/>
          </a:xfrm>
          <a:prstGeom prst="rect">
            <a:avLst/>
          </a:prstGeom>
          <a:noFill/>
        </p:spPr>
        <p:txBody>
          <a:bodyPr wrap="none" rtlCol="0">
            <a:spAutoFit/>
          </a:bodyPr>
          <a:lstStyle/>
          <a:p>
            <a:r>
              <a:rPr lang="en-US" dirty="0" smtClean="0"/>
              <a:t>Slab is ready for trimming to billet.</a:t>
            </a:r>
            <a:endParaRPr lang="en-US" dirty="0"/>
          </a:p>
        </p:txBody>
      </p:sp>
      <p:pic>
        <p:nvPicPr>
          <p:cNvPr id="13" name="Picture 12" descr="IMG_229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614452" y="3544306"/>
            <a:ext cx="2009429" cy="2704195"/>
          </a:xfrm>
          <a:prstGeom prst="rect">
            <a:avLst/>
          </a:prstGeom>
        </p:spPr>
      </p:pic>
      <p:sp>
        <p:nvSpPr>
          <p:cNvPr id="14" name="Rectangle 13"/>
          <p:cNvSpPr/>
          <p:nvPr/>
        </p:nvSpPr>
        <p:spPr>
          <a:xfrm>
            <a:off x="2688809" y="4439415"/>
            <a:ext cx="5905029" cy="1938992"/>
          </a:xfrm>
          <a:prstGeom prst="rect">
            <a:avLst/>
          </a:prstGeom>
        </p:spPr>
        <p:txBody>
          <a:bodyPr wrap="square">
            <a:spAutoFit/>
          </a:bodyPr>
          <a:lstStyle/>
          <a:p>
            <a:endParaRPr lang="en-US" sz="2400" dirty="0" smtClean="0"/>
          </a:p>
          <a:p>
            <a:pPr marL="457200" indent="-457200">
              <a:buFont typeface="+mj-lt"/>
              <a:buAutoNum type="arabicPeriod" startAt="9"/>
            </a:pPr>
            <a:r>
              <a:rPr lang="en-US" sz="2400" u="sng" dirty="0" smtClean="0"/>
              <a:t>Label</a:t>
            </a:r>
            <a:r>
              <a:rPr lang="en-US" sz="2400" dirty="0" smtClean="0"/>
              <a:t> dry billet on back side with blue Sharpie. Use thin section naming convention: “Sample Number” + a, b, c</a:t>
            </a:r>
            <a:r>
              <a:rPr lang="is-IS" sz="2400" dirty="0" smtClean="0"/>
              <a:t>…</a:t>
            </a:r>
            <a:endParaRPr lang="en-US" sz="2400" dirty="0"/>
          </a:p>
          <a:p>
            <a:pPr marL="457200" indent="-457200">
              <a:buFont typeface="+mj-lt"/>
              <a:buAutoNum type="arabicPeriod" startAt="9"/>
            </a:pPr>
            <a:endParaRPr lang="en-US" sz="2400" dirty="0" smtClean="0"/>
          </a:p>
        </p:txBody>
      </p:sp>
    </p:spTree>
    <p:extLst>
      <p:ext uri="{BB962C8B-B14F-4D97-AF65-F5344CB8AC3E}">
        <p14:creationId xmlns:p14="http://schemas.microsoft.com/office/powerpoint/2010/main" val="178951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3461306"/>
            <a:ext cx="8625094" cy="830997"/>
          </a:xfrm>
          <a:prstGeom prst="rect">
            <a:avLst/>
          </a:prstGeom>
        </p:spPr>
        <p:txBody>
          <a:bodyPr wrap="square">
            <a:spAutoFit/>
          </a:bodyPr>
          <a:lstStyle/>
          <a:p>
            <a:pPr algn="ctr"/>
            <a:r>
              <a:rPr lang="en-US" sz="2400" b="1" dirty="0" smtClean="0"/>
              <a:t>Part III</a:t>
            </a:r>
          </a:p>
          <a:p>
            <a:pPr algn="ctr"/>
            <a:r>
              <a:rPr lang="en-US" sz="2400" b="1" dirty="0" smtClean="0"/>
              <a:t>Rock </a:t>
            </a:r>
            <a:r>
              <a:rPr lang="en-US" sz="2400" b="1" dirty="0" smtClean="0"/>
              <a:t>Outcrop </a:t>
            </a:r>
            <a:r>
              <a:rPr lang="en-US" sz="2400" b="1" u="sng" dirty="0" smtClean="0"/>
              <a:t>Sample </a:t>
            </a:r>
            <a:r>
              <a:rPr lang="en-US" sz="2400" b="1" u="sng" dirty="0" smtClean="0"/>
              <a:t>Management</a:t>
            </a:r>
            <a:r>
              <a:rPr lang="en-US" sz="2400" dirty="0"/>
              <a:t>	</a:t>
            </a:r>
          </a:p>
        </p:txBody>
      </p:sp>
    </p:spTree>
    <p:extLst>
      <p:ext uri="{BB962C8B-B14F-4D97-AF65-F5344CB8AC3E}">
        <p14:creationId xmlns:p14="http://schemas.microsoft.com/office/powerpoint/2010/main" val="40542189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1200328"/>
          </a:xfrm>
          <a:prstGeom prst="rect">
            <a:avLst/>
          </a:prstGeom>
        </p:spPr>
        <p:txBody>
          <a:bodyPr wrap="square">
            <a:spAutoFit/>
          </a:bodyPr>
          <a:lstStyle/>
          <a:p>
            <a:r>
              <a:rPr lang="en-US" sz="2400" b="1" dirty="0" smtClean="0"/>
              <a:t>Rock Outcrop </a:t>
            </a:r>
            <a:r>
              <a:rPr lang="en-US" sz="2400" b="1" u="sng" dirty="0" smtClean="0"/>
              <a:t>Sample Collection</a:t>
            </a:r>
          </a:p>
          <a:p>
            <a:r>
              <a:rPr lang="en-US" sz="2400" b="1" dirty="0"/>
              <a:t>	</a:t>
            </a:r>
            <a:r>
              <a:rPr lang="en-US" sz="2400" b="1" dirty="0" smtClean="0"/>
              <a:t>Outline of this section:</a:t>
            </a:r>
            <a:endParaRPr lang="en-US" sz="2400" dirty="0"/>
          </a:p>
          <a:p>
            <a:r>
              <a:rPr lang="en-US" sz="2400" dirty="0"/>
              <a:t>	</a:t>
            </a:r>
          </a:p>
        </p:txBody>
      </p:sp>
      <p:sp>
        <p:nvSpPr>
          <p:cNvPr id="23" name="Rectangle 22"/>
          <p:cNvSpPr/>
          <p:nvPr/>
        </p:nvSpPr>
        <p:spPr>
          <a:xfrm>
            <a:off x="1136430" y="1872168"/>
            <a:ext cx="6922689" cy="4524315"/>
          </a:xfrm>
          <a:prstGeom prst="rect">
            <a:avLst/>
          </a:prstGeom>
        </p:spPr>
        <p:txBody>
          <a:bodyPr wrap="square">
            <a:spAutoFit/>
          </a:bodyPr>
          <a:lstStyle/>
          <a:p>
            <a:pPr marL="971550" lvl="1" indent="-514350">
              <a:buFont typeface="+mj-lt"/>
              <a:buAutoNum type="romanUcPeriod"/>
            </a:pPr>
            <a:r>
              <a:rPr lang="en-US" sz="2400" dirty="0" smtClean="0"/>
              <a:t>Rationale for sampling</a:t>
            </a:r>
          </a:p>
          <a:p>
            <a:pPr marL="1428750" lvl="2" indent="-514350">
              <a:buFont typeface="Arial"/>
              <a:buChar char="•"/>
            </a:pPr>
            <a:r>
              <a:rPr lang="en-US" sz="2400" dirty="0" smtClean="0"/>
              <a:t>What are your </a:t>
            </a:r>
            <a:r>
              <a:rPr lang="en-US" sz="2400" dirty="0"/>
              <a:t>f</a:t>
            </a:r>
            <a:r>
              <a:rPr lang="en-US" sz="2400" dirty="0" smtClean="0"/>
              <a:t>ield objectives?</a:t>
            </a:r>
          </a:p>
          <a:p>
            <a:pPr marL="1428750" lvl="2" indent="-514350">
              <a:buFont typeface="Arial"/>
              <a:buChar char="•"/>
            </a:pPr>
            <a:r>
              <a:rPr lang="en-US" sz="2400" dirty="0" smtClean="0"/>
              <a:t>What about “old” samples?</a:t>
            </a:r>
          </a:p>
          <a:p>
            <a:pPr marL="971550" lvl="1" indent="-514350">
              <a:buFont typeface="+mj-lt"/>
              <a:buAutoNum type="romanUcPeriod"/>
            </a:pPr>
            <a:endParaRPr lang="en-US" sz="2400" dirty="0"/>
          </a:p>
          <a:p>
            <a:pPr marL="971550" lvl="1" indent="-514350">
              <a:buFont typeface="+mj-lt"/>
              <a:buAutoNum type="romanUcPeriod"/>
            </a:pPr>
            <a:r>
              <a:rPr lang="en-US" sz="2400" dirty="0" smtClean="0"/>
              <a:t>Protocol for sample collection</a:t>
            </a:r>
          </a:p>
          <a:p>
            <a:pPr marL="1428750" lvl="2" indent="-514350">
              <a:buFont typeface="Arial"/>
              <a:buChar char="•"/>
            </a:pPr>
            <a:r>
              <a:rPr lang="en-US" sz="2400" dirty="0" smtClean="0"/>
              <a:t>Collecting the sample</a:t>
            </a:r>
          </a:p>
          <a:p>
            <a:pPr marL="1428750" lvl="2" indent="-514350">
              <a:buFont typeface="Arial"/>
              <a:buChar char="•"/>
            </a:pPr>
            <a:r>
              <a:rPr lang="en-US" sz="2400" dirty="0" smtClean="0"/>
              <a:t>Collecting the right information</a:t>
            </a:r>
          </a:p>
          <a:p>
            <a:pPr marL="1428750" lvl="2" indent="-514350">
              <a:buFont typeface="Arial"/>
              <a:buChar char="•"/>
            </a:pPr>
            <a:r>
              <a:rPr lang="en-US" sz="2400" dirty="0" smtClean="0"/>
              <a:t>Incorporating existing samples (“previously collected”)</a:t>
            </a:r>
          </a:p>
          <a:p>
            <a:pPr marL="971550" lvl="1" indent="-514350">
              <a:buFont typeface="+mj-lt"/>
              <a:buAutoNum type="romanUcPeriod"/>
            </a:pPr>
            <a:endParaRPr lang="en-US" sz="2400" dirty="0"/>
          </a:p>
          <a:p>
            <a:pPr marL="971550" lvl="1" indent="-514350">
              <a:buFont typeface="+mj-lt"/>
              <a:buAutoNum type="romanUcPeriod"/>
            </a:pPr>
            <a:r>
              <a:rPr lang="en-US" sz="2400" dirty="0" smtClean="0"/>
              <a:t>Protocol for Sample Information Synthesis</a:t>
            </a:r>
          </a:p>
          <a:p>
            <a:pPr marL="1428750" lvl="2" indent="-514350">
              <a:buFont typeface="Arial"/>
              <a:buChar char="•"/>
            </a:pPr>
            <a:r>
              <a:rPr lang="en-US" sz="2400" dirty="0" smtClean="0"/>
              <a:t>Preparing for IGSN Registration</a:t>
            </a:r>
            <a:endParaRPr lang="en-US" sz="2400" dirty="0"/>
          </a:p>
        </p:txBody>
      </p:sp>
    </p:spTree>
    <p:extLst>
      <p:ext uri="{BB962C8B-B14F-4D97-AF65-F5344CB8AC3E}">
        <p14:creationId xmlns:p14="http://schemas.microsoft.com/office/powerpoint/2010/main" val="394900300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Processing</a:t>
            </a:r>
            <a:endParaRPr lang="en-US" dirty="0"/>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692908"/>
            <a:ext cx="8625094" cy="461665"/>
          </a:xfrm>
          <a:prstGeom prst="rect">
            <a:avLst/>
          </a:prstGeom>
        </p:spPr>
        <p:txBody>
          <a:bodyPr wrap="square">
            <a:spAutoFit/>
          </a:bodyPr>
          <a:lstStyle/>
          <a:p>
            <a:r>
              <a:rPr lang="en-US" sz="2400" b="1" dirty="0" smtClean="0"/>
              <a:t>Processing rock outcrop samples: </a:t>
            </a:r>
            <a:r>
              <a:rPr lang="en-US" sz="2400" b="1" u="sng" dirty="0" smtClean="0"/>
              <a:t>Thin Sections</a:t>
            </a:r>
            <a:endParaRPr lang="en-US" sz="2400" u="sng" dirty="0"/>
          </a:p>
        </p:txBody>
      </p:sp>
      <p:sp>
        <p:nvSpPr>
          <p:cNvPr id="23" name="Rectangle 22"/>
          <p:cNvSpPr/>
          <p:nvPr/>
        </p:nvSpPr>
        <p:spPr>
          <a:xfrm>
            <a:off x="145727" y="1728610"/>
            <a:ext cx="5086165" cy="4154983"/>
          </a:xfrm>
          <a:prstGeom prst="rect">
            <a:avLst/>
          </a:prstGeom>
        </p:spPr>
        <p:txBody>
          <a:bodyPr wrap="square">
            <a:spAutoFit/>
          </a:bodyPr>
          <a:lstStyle/>
          <a:p>
            <a:pPr marL="457200" indent="-457200">
              <a:buFont typeface="+mj-lt"/>
              <a:buAutoNum type="arabicPeriod" startAt="10"/>
            </a:pPr>
            <a:r>
              <a:rPr lang="en-US" sz="2400" dirty="0" smtClean="0"/>
              <a:t>Choose set of billets for thin section processing. Compile a list on a thin sections (tracking) worksheet in your sample management spreadsheet file for this sample suite.</a:t>
            </a:r>
          </a:p>
          <a:p>
            <a:pPr marL="457200" indent="-457200">
              <a:buFont typeface="+mj-lt"/>
              <a:buAutoNum type="arabicPeriod" startAt="10"/>
            </a:pPr>
            <a:endParaRPr lang="en-US" sz="2400" dirty="0" smtClean="0"/>
          </a:p>
          <a:p>
            <a:pPr marL="457200" indent="-457200">
              <a:buFont typeface="+mj-lt"/>
              <a:buAutoNum type="arabicPeriod" startAt="10"/>
            </a:pPr>
            <a:r>
              <a:rPr lang="en-US" sz="2400" dirty="0" smtClean="0"/>
              <a:t>Carefully wrap billets, box them with a lot of bubble wrap, and ship out for thin section preparation.</a:t>
            </a:r>
            <a:endParaRPr lang="en-US" sz="2400" dirty="0"/>
          </a:p>
          <a:p>
            <a:pPr marL="457200" indent="-457200">
              <a:buFont typeface="+mj-lt"/>
              <a:buAutoNum type="arabicPeriod" startAt="10"/>
            </a:pPr>
            <a:endParaRPr lang="en-US" sz="2400" dirty="0" smtClean="0"/>
          </a:p>
        </p:txBody>
      </p:sp>
      <p:pic>
        <p:nvPicPr>
          <p:cNvPr id="3" name="Picture 2" descr="IMG_229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8035" y="1728610"/>
            <a:ext cx="3484437" cy="3861702"/>
          </a:xfrm>
          <a:prstGeom prst="rect">
            <a:avLst/>
          </a:prstGeom>
        </p:spPr>
      </p:pic>
    </p:spTree>
    <p:extLst>
      <p:ext uri="{BB962C8B-B14F-4D97-AF65-F5344CB8AC3E}">
        <p14:creationId xmlns:p14="http://schemas.microsoft.com/office/powerpoint/2010/main" val="8239452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Rectangle 5"/>
          <p:cNvSpPr/>
          <p:nvPr/>
        </p:nvSpPr>
        <p:spPr>
          <a:xfrm>
            <a:off x="259453" y="870506"/>
            <a:ext cx="8625094" cy="1200328"/>
          </a:xfrm>
          <a:prstGeom prst="rect">
            <a:avLst/>
          </a:prstGeom>
        </p:spPr>
        <p:txBody>
          <a:bodyPr wrap="square">
            <a:spAutoFit/>
          </a:bodyPr>
          <a:lstStyle/>
          <a:p>
            <a:r>
              <a:rPr lang="en-US" sz="2400" b="1" dirty="0" smtClean="0"/>
              <a:t>Rock Outcrop </a:t>
            </a:r>
            <a:r>
              <a:rPr lang="en-US" sz="2400" b="1" u="sng" dirty="0" smtClean="0"/>
              <a:t>Sample Management</a:t>
            </a:r>
          </a:p>
          <a:p>
            <a:r>
              <a:rPr lang="en-US" sz="2400" b="1" dirty="0"/>
              <a:t>	</a:t>
            </a:r>
            <a:r>
              <a:rPr lang="en-US" sz="2400" b="1" dirty="0" smtClean="0"/>
              <a:t>Outline of this section:</a:t>
            </a:r>
            <a:endParaRPr lang="en-US" sz="2400" dirty="0"/>
          </a:p>
          <a:p>
            <a:r>
              <a:rPr lang="en-US" sz="2400" dirty="0"/>
              <a:t>	</a:t>
            </a:r>
          </a:p>
        </p:txBody>
      </p:sp>
      <p:sp>
        <p:nvSpPr>
          <p:cNvPr id="23" name="Rectangle 22"/>
          <p:cNvSpPr/>
          <p:nvPr/>
        </p:nvSpPr>
        <p:spPr>
          <a:xfrm>
            <a:off x="1136430" y="1872168"/>
            <a:ext cx="7335633" cy="4524315"/>
          </a:xfrm>
          <a:prstGeom prst="rect">
            <a:avLst/>
          </a:prstGeom>
        </p:spPr>
        <p:txBody>
          <a:bodyPr wrap="square">
            <a:spAutoFit/>
          </a:bodyPr>
          <a:lstStyle/>
          <a:p>
            <a:pPr marL="514350" indent="-514350">
              <a:buFont typeface="+mj-lt"/>
              <a:buAutoNum type="romanUcPeriod"/>
            </a:pPr>
            <a:r>
              <a:rPr lang="en-US" sz="2400" dirty="0" smtClean="0"/>
              <a:t>Rationale for sample management</a:t>
            </a:r>
          </a:p>
          <a:p>
            <a:pPr marL="971550" lvl="1" indent="-514350">
              <a:buFont typeface="Arial"/>
              <a:buChar char="•"/>
            </a:pPr>
            <a:r>
              <a:rPr lang="en-US" sz="2400" dirty="0" smtClean="0"/>
              <a:t>What are your objectives?</a:t>
            </a:r>
          </a:p>
          <a:p>
            <a:pPr marL="971550" lvl="1" indent="-514350">
              <a:buFont typeface="Arial"/>
              <a:buChar char="•"/>
            </a:pPr>
            <a:r>
              <a:rPr lang="en-US" sz="2400" dirty="0" smtClean="0"/>
              <a:t>How will samples and sample information be properly managed?</a:t>
            </a:r>
          </a:p>
          <a:p>
            <a:pPr marL="971550" lvl="1" indent="-514350">
              <a:buFont typeface="Arial"/>
              <a:buChar char="•"/>
            </a:pPr>
            <a:endParaRPr lang="en-US" sz="2400" dirty="0"/>
          </a:p>
          <a:p>
            <a:pPr marL="514350" indent="-514350">
              <a:buFont typeface="+mj-lt"/>
              <a:buAutoNum type="romanUcPeriod"/>
            </a:pPr>
            <a:r>
              <a:rPr lang="en-US" sz="2400" dirty="0" smtClean="0"/>
              <a:t>Protocol for sample management</a:t>
            </a:r>
          </a:p>
          <a:p>
            <a:pPr marL="971550" lvl="1" indent="-514350">
              <a:buFont typeface="Arial"/>
              <a:buChar char="•"/>
            </a:pPr>
            <a:r>
              <a:rPr lang="en-US" sz="2400" b="1" dirty="0" smtClean="0"/>
              <a:t>Sample Activity Codes</a:t>
            </a:r>
          </a:p>
          <a:p>
            <a:pPr marL="971550" lvl="1" indent="-514350">
              <a:buFont typeface="Arial"/>
              <a:buChar char="•"/>
            </a:pPr>
            <a:r>
              <a:rPr lang="en-US" sz="2400" dirty="0" smtClean="0"/>
              <a:t>Storage of thin sections and other sample material for inactive suites</a:t>
            </a:r>
          </a:p>
          <a:p>
            <a:pPr marL="971550" lvl="1" indent="-514350">
              <a:buFont typeface="Arial"/>
              <a:buChar char="•"/>
            </a:pPr>
            <a:r>
              <a:rPr lang="en-US" sz="2400" dirty="0" smtClean="0"/>
              <a:t>Local archiving of inactive sample suites</a:t>
            </a:r>
          </a:p>
          <a:p>
            <a:pPr marL="971550" lvl="1" indent="-514350">
              <a:buFont typeface="Arial"/>
              <a:buChar char="•"/>
            </a:pPr>
            <a:r>
              <a:rPr lang="en-US" sz="2400" dirty="0"/>
              <a:t>Samples from the collection that are off-site</a:t>
            </a:r>
            <a:endParaRPr lang="en-US" sz="2400" dirty="0" smtClean="0"/>
          </a:p>
          <a:p>
            <a:pPr marL="514350" indent="-514350">
              <a:buFont typeface="+mj-lt"/>
              <a:buAutoNum type="romanUcPeriod"/>
            </a:pPr>
            <a:endParaRPr lang="en-US" sz="2400" dirty="0"/>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spTree>
    <p:extLst>
      <p:ext uri="{BB962C8B-B14F-4D97-AF65-F5344CB8AC3E}">
        <p14:creationId xmlns:p14="http://schemas.microsoft.com/office/powerpoint/2010/main" val="20017073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23" name="Rectangle 22"/>
          <p:cNvSpPr/>
          <p:nvPr/>
        </p:nvSpPr>
        <p:spPr>
          <a:xfrm>
            <a:off x="267134" y="881568"/>
            <a:ext cx="8711766" cy="5632310"/>
          </a:xfrm>
          <a:prstGeom prst="rect">
            <a:avLst/>
          </a:prstGeom>
        </p:spPr>
        <p:txBody>
          <a:bodyPr wrap="square">
            <a:spAutoFit/>
          </a:bodyPr>
          <a:lstStyle/>
          <a:p>
            <a:pPr marL="514350" indent="-514350">
              <a:buAutoNum type="romanUcPeriod"/>
            </a:pPr>
            <a:r>
              <a:rPr lang="en-US" sz="2400" b="1" dirty="0" smtClean="0"/>
              <a:t>Rationale </a:t>
            </a:r>
            <a:r>
              <a:rPr lang="en-US" sz="2400" b="1" dirty="0"/>
              <a:t>for sample </a:t>
            </a:r>
            <a:r>
              <a:rPr lang="en-US" sz="2400" b="1" dirty="0" smtClean="0"/>
              <a:t>management</a:t>
            </a:r>
          </a:p>
          <a:p>
            <a:endParaRPr lang="en-US" sz="2400" dirty="0" smtClean="0"/>
          </a:p>
          <a:p>
            <a:r>
              <a:rPr lang="en-US" sz="2400" u="sng" dirty="0" smtClean="0"/>
              <a:t>Statement of Philosophy:</a:t>
            </a:r>
            <a:endParaRPr lang="en-US" sz="2400" u="sng" dirty="0"/>
          </a:p>
          <a:p>
            <a:r>
              <a:rPr lang="en-US" sz="2400" dirty="0"/>
              <a:t>	</a:t>
            </a:r>
            <a:r>
              <a:rPr lang="en-US" sz="2200" dirty="0" smtClean="0">
                <a:latin typeface="Times New Roman"/>
                <a:cs typeface="Times New Roman"/>
              </a:rPr>
              <a:t>Physical samples are the basis for field-based geologic and petrologic study. To the investigator, samples represent the ability to make laboratory observations that are impossible in situ, and they should be treated as the sensitive “currency” of geology.</a:t>
            </a:r>
          </a:p>
          <a:p>
            <a:r>
              <a:rPr lang="en-US" sz="2200" dirty="0">
                <a:latin typeface="Times New Roman"/>
                <a:cs typeface="Times New Roman"/>
              </a:rPr>
              <a:t>	</a:t>
            </a:r>
            <a:r>
              <a:rPr lang="en-US" sz="2200" dirty="0" smtClean="0">
                <a:latin typeface="Times New Roman"/>
                <a:cs typeface="Times New Roman"/>
              </a:rPr>
              <a:t>Time and effort managing a growing collection of samples means preserving this currency, and investing in its potential in the future. As much as scientific inquiry is built upon the past discoveries in our field, our investigative power is greatly strengthened by being able to return to the original source of our detailed analyses—our samples.</a:t>
            </a:r>
            <a:r>
              <a:rPr lang="en-US" sz="2200" dirty="0">
                <a:latin typeface="Times New Roman"/>
                <a:cs typeface="Times New Roman"/>
              </a:rPr>
              <a:t> </a:t>
            </a:r>
            <a:r>
              <a:rPr lang="en-US" sz="2200" dirty="0" smtClean="0">
                <a:latin typeface="Times New Roman"/>
                <a:cs typeface="Times New Roman"/>
              </a:rPr>
              <a:t>With the swift advance of analytical power it should be clear that the future holds new ways of exploring information stored in our sample collections.</a:t>
            </a:r>
          </a:p>
          <a:p>
            <a:r>
              <a:rPr lang="en-US" sz="2200" dirty="0">
                <a:latin typeface="Times New Roman"/>
                <a:cs typeface="Times New Roman"/>
              </a:rPr>
              <a:t>	</a:t>
            </a:r>
            <a:r>
              <a:rPr lang="en-US" sz="2200" dirty="0" smtClean="0">
                <a:latin typeface="Times New Roman"/>
                <a:cs typeface="Times New Roman"/>
              </a:rPr>
              <a:t>Samples collected as part of publicly funded research belong, in part to the public, and therefore should be ultimately available.</a:t>
            </a:r>
            <a:endParaRPr lang="en-US" sz="2200" dirty="0">
              <a:latin typeface="Times New Roman"/>
              <a:cs typeface="Times New Roman"/>
            </a:endParaRPr>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spTree>
    <p:extLst>
      <p:ext uri="{BB962C8B-B14F-4D97-AF65-F5344CB8AC3E}">
        <p14:creationId xmlns:p14="http://schemas.microsoft.com/office/powerpoint/2010/main" val="34008773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23" name="Rectangle 22"/>
          <p:cNvSpPr/>
          <p:nvPr/>
        </p:nvSpPr>
        <p:spPr>
          <a:xfrm>
            <a:off x="267134" y="881568"/>
            <a:ext cx="8711766" cy="4154983"/>
          </a:xfrm>
          <a:prstGeom prst="rect">
            <a:avLst/>
          </a:prstGeom>
        </p:spPr>
        <p:txBody>
          <a:bodyPr wrap="square">
            <a:spAutoFit/>
          </a:bodyPr>
          <a:lstStyle/>
          <a:p>
            <a:pPr marL="514350" indent="-514350">
              <a:buAutoNum type="romanUcPeriod"/>
            </a:pPr>
            <a:r>
              <a:rPr lang="en-US" sz="2400" b="1" dirty="0" smtClean="0"/>
              <a:t>Rationale </a:t>
            </a:r>
            <a:r>
              <a:rPr lang="en-US" sz="2400" b="1" dirty="0"/>
              <a:t>for sample </a:t>
            </a:r>
            <a:r>
              <a:rPr lang="en-US" sz="2400" b="1" dirty="0" smtClean="0"/>
              <a:t>management:</a:t>
            </a:r>
          </a:p>
          <a:p>
            <a:pPr marL="514350" indent="-514350">
              <a:buAutoNum type="romanUcPeriod"/>
            </a:pPr>
            <a:endParaRPr lang="en-US" sz="2400" dirty="0"/>
          </a:p>
          <a:p>
            <a:r>
              <a:rPr lang="en-US" sz="2400" dirty="0" smtClean="0"/>
              <a:t>What are your sample management objectives?</a:t>
            </a:r>
          </a:p>
          <a:p>
            <a:pPr marL="342900" indent="-342900">
              <a:buFont typeface="Arial"/>
              <a:buChar char="•"/>
            </a:pPr>
            <a:r>
              <a:rPr lang="en-US" sz="2400" dirty="0"/>
              <a:t>Help our own research team/collaborators be more efficient in dealing with samples, from collection, through analysis, publication, and archiving</a:t>
            </a:r>
          </a:p>
          <a:p>
            <a:pPr marL="342900" indent="-342900">
              <a:buFont typeface="Arial"/>
              <a:buChar char="•"/>
            </a:pPr>
            <a:r>
              <a:rPr lang="en-US" sz="2400" dirty="0"/>
              <a:t>Make our sample collection accessible</a:t>
            </a:r>
            <a:r>
              <a:rPr lang="en-US" sz="2400" dirty="0" smtClean="0"/>
              <a:t>.</a:t>
            </a:r>
          </a:p>
          <a:p>
            <a:pPr marL="342900" indent="-342900">
              <a:buFont typeface="Arial"/>
              <a:buChar char="•"/>
            </a:pPr>
            <a:r>
              <a:rPr lang="en-US" sz="2400" dirty="0" smtClean="0"/>
              <a:t>Track and locate samples and subsamples (on site and off site) at different stages of use.</a:t>
            </a:r>
            <a:endParaRPr lang="en-US" sz="2400" dirty="0"/>
          </a:p>
          <a:p>
            <a:pPr marL="342900" indent="-342900">
              <a:buFont typeface="Arial"/>
              <a:buChar char="•"/>
            </a:pPr>
            <a:r>
              <a:rPr lang="en-US" sz="2400" dirty="0" smtClean="0"/>
              <a:t>Ultimately, to preserve the usefulness of a given sample, particularly for applications that may not have been considered.</a:t>
            </a:r>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spTree>
    <p:extLst>
      <p:ext uri="{BB962C8B-B14F-4D97-AF65-F5344CB8AC3E}">
        <p14:creationId xmlns:p14="http://schemas.microsoft.com/office/powerpoint/2010/main" val="29449941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23" name="Rectangle 22"/>
          <p:cNvSpPr/>
          <p:nvPr/>
        </p:nvSpPr>
        <p:spPr>
          <a:xfrm>
            <a:off x="267134" y="881568"/>
            <a:ext cx="8711766" cy="4154983"/>
          </a:xfrm>
          <a:prstGeom prst="rect">
            <a:avLst/>
          </a:prstGeom>
        </p:spPr>
        <p:txBody>
          <a:bodyPr wrap="square">
            <a:spAutoFit/>
          </a:bodyPr>
          <a:lstStyle/>
          <a:p>
            <a:pPr marL="514350" indent="-514350">
              <a:buAutoNum type="romanUcPeriod"/>
            </a:pPr>
            <a:r>
              <a:rPr lang="en-US" sz="2400" b="1" dirty="0" smtClean="0"/>
              <a:t>Rationale </a:t>
            </a:r>
            <a:r>
              <a:rPr lang="en-US" sz="2400" b="1" dirty="0"/>
              <a:t>for sample </a:t>
            </a:r>
            <a:r>
              <a:rPr lang="en-US" sz="2400" b="1" dirty="0" smtClean="0"/>
              <a:t>management:</a:t>
            </a:r>
          </a:p>
          <a:p>
            <a:pPr marL="514350" indent="-514350">
              <a:buAutoNum type="romanUcPeriod"/>
            </a:pPr>
            <a:endParaRPr lang="en-US" sz="2400" dirty="0"/>
          </a:p>
          <a:p>
            <a:r>
              <a:rPr lang="en-US" sz="2400" dirty="0"/>
              <a:t>How will samples and sample information be properly managed?</a:t>
            </a:r>
          </a:p>
          <a:p>
            <a:pPr marL="342900" indent="-342900">
              <a:buFont typeface="Arial"/>
              <a:buChar char="•"/>
            </a:pPr>
            <a:r>
              <a:rPr lang="en-US" sz="2400" dirty="0" smtClean="0"/>
              <a:t>A sample management protocol is presented for Rock Outcrop samples.</a:t>
            </a:r>
          </a:p>
          <a:p>
            <a:pPr marL="342900" indent="-342900">
              <a:buFont typeface="Arial"/>
              <a:buChar char="•"/>
            </a:pPr>
            <a:r>
              <a:rPr lang="en-US" sz="2400" dirty="0" smtClean="0"/>
              <a:t>Samples entering the lab workflow will follow the protocols for</a:t>
            </a:r>
          </a:p>
          <a:p>
            <a:pPr marL="800100" lvl="1" indent="-342900">
              <a:buFont typeface="Arial"/>
              <a:buChar char="•"/>
            </a:pPr>
            <a:r>
              <a:rPr lang="en-US" sz="2400" dirty="0" smtClean="0"/>
              <a:t>Sample </a:t>
            </a:r>
            <a:r>
              <a:rPr lang="en-US" sz="2400" u="sng" dirty="0" smtClean="0">
                <a:solidFill>
                  <a:srgbClr val="0000FF"/>
                </a:solidFill>
              </a:rPr>
              <a:t>collection and documentation</a:t>
            </a:r>
            <a:endParaRPr lang="en-US" sz="2400" dirty="0">
              <a:solidFill>
                <a:srgbClr val="0000FF"/>
              </a:solidFill>
            </a:endParaRPr>
          </a:p>
          <a:p>
            <a:pPr marL="800100" lvl="1" indent="-342900">
              <a:buFont typeface="Arial"/>
              <a:buChar char="•"/>
            </a:pPr>
            <a:r>
              <a:rPr lang="en-US" sz="2400" dirty="0"/>
              <a:t>Sample </a:t>
            </a:r>
            <a:r>
              <a:rPr lang="en-US" sz="2400" u="sng" dirty="0" smtClean="0">
                <a:solidFill>
                  <a:srgbClr val="0000FF"/>
                </a:solidFill>
              </a:rPr>
              <a:t>processing</a:t>
            </a:r>
            <a:r>
              <a:rPr lang="en-US" sz="2400" dirty="0" smtClean="0">
                <a:solidFill>
                  <a:srgbClr val="0000FF"/>
                </a:solidFill>
              </a:rPr>
              <a:t> </a:t>
            </a:r>
            <a:r>
              <a:rPr lang="en-US" sz="2400" dirty="0" smtClean="0">
                <a:solidFill>
                  <a:srgbClr val="000000"/>
                </a:solidFill>
              </a:rPr>
              <a:t>(preparing for and performing analysis)</a:t>
            </a:r>
            <a:endParaRPr lang="en-US" sz="2400" u="sng" dirty="0" smtClean="0">
              <a:solidFill>
                <a:srgbClr val="0000FF"/>
              </a:solidFill>
            </a:endParaRPr>
          </a:p>
          <a:p>
            <a:pPr marL="800100" lvl="1" indent="-342900">
              <a:buFont typeface="Arial"/>
              <a:buChar char="•"/>
            </a:pPr>
            <a:r>
              <a:rPr lang="en-US" sz="2400" dirty="0"/>
              <a:t>Sample </a:t>
            </a:r>
            <a:r>
              <a:rPr lang="en-US" sz="2400" u="sng" dirty="0" smtClean="0">
                <a:solidFill>
                  <a:srgbClr val="0000FF"/>
                </a:solidFill>
              </a:rPr>
              <a:t>management</a:t>
            </a:r>
            <a:r>
              <a:rPr lang="en-US" sz="2400" dirty="0" smtClean="0"/>
              <a:t> (storing, tracking and archiving)</a:t>
            </a:r>
            <a:endParaRPr lang="en-US" sz="2400" dirty="0"/>
          </a:p>
          <a:p>
            <a:pPr lvl="1"/>
            <a:endParaRPr lang="en-US" sz="2400" u="sng" dirty="0">
              <a:solidFill>
                <a:srgbClr val="0000FF"/>
              </a:solidFill>
            </a:endParaRPr>
          </a:p>
          <a:p>
            <a:pPr marL="800100" lvl="1" indent="-342900">
              <a:buFont typeface="Arial"/>
              <a:buChar char="•"/>
            </a:pPr>
            <a:endParaRPr lang="en-US" sz="2400" u="sng" dirty="0" smtClean="0">
              <a:solidFill>
                <a:srgbClr val="0000FF"/>
              </a:solidFill>
            </a:endParaRPr>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spTree>
    <p:extLst>
      <p:ext uri="{BB962C8B-B14F-4D97-AF65-F5344CB8AC3E}">
        <p14:creationId xmlns:p14="http://schemas.microsoft.com/office/powerpoint/2010/main" val="506405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Rectangle 5"/>
          <p:cNvSpPr/>
          <p:nvPr/>
        </p:nvSpPr>
        <p:spPr>
          <a:xfrm>
            <a:off x="259453" y="870506"/>
            <a:ext cx="8625094" cy="461665"/>
          </a:xfrm>
          <a:prstGeom prst="rect">
            <a:avLst/>
          </a:prstGeom>
        </p:spPr>
        <p:txBody>
          <a:bodyPr wrap="square">
            <a:spAutoFit/>
          </a:bodyPr>
          <a:lstStyle/>
          <a:p>
            <a:r>
              <a:rPr lang="en-US" sz="2400" b="1" dirty="0"/>
              <a:t>II. Protocol for Sample </a:t>
            </a:r>
            <a:r>
              <a:rPr lang="en-US" sz="2400" b="1" dirty="0" smtClean="0"/>
              <a:t>Management</a:t>
            </a:r>
            <a:endParaRPr lang="en-US" sz="2400" dirty="0"/>
          </a:p>
        </p:txBody>
      </p:sp>
      <p:sp>
        <p:nvSpPr>
          <p:cNvPr id="23" name="Rectangle 22"/>
          <p:cNvSpPr/>
          <p:nvPr/>
        </p:nvSpPr>
        <p:spPr>
          <a:xfrm>
            <a:off x="412530" y="1332171"/>
            <a:ext cx="8419942" cy="5262979"/>
          </a:xfrm>
          <a:prstGeom prst="rect">
            <a:avLst/>
          </a:prstGeom>
        </p:spPr>
        <p:txBody>
          <a:bodyPr wrap="square">
            <a:spAutoFit/>
          </a:bodyPr>
          <a:lstStyle/>
          <a:p>
            <a:r>
              <a:rPr lang="en-US" sz="2400" dirty="0" smtClean="0"/>
              <a:t>All samples in the lab are managed with an simple activity code.</a:t>
            </a:r>
          </a:p>
          <a:p>
            <a:endParaRPr lang="en-US" sz="2400" dirty="0"/>
          </a:p>
          <a:p>
            <a:r>
              <a:rPr lang="en-US" sz="2400" b="1" u="sng" dirty="0" smtClean="0"/>
              <a:t>Activity Codes</a:t>
            </a:r>
            <a:r>
              <a:rPr lang="en-US" sz="2400" b="1" dirty="0" smtClean="0"/>
              <a:t>:</a:t>
            </a:r>
            <a:endParaRPr lang="en-US" sz="2400" b="1" u="sng" dirty="0" smtClean="0"/>
          </a:p>
          <a:p>
            <a:pPr marL="457200" indent="-457200">
              <a:buFont typeface="+mj-lt"/>
              <a:buAutoNum type="arabicPeriod"/>
            </a:pPr>
            <a:r>
              <a:rPr lang="en-US" sz="2400" b="1" dirty="0" smtClean="0"/>
              <a:t>Cut</a:t>
            </a:r>
          </a:p>
          <a:p>
            <a:pPr marL="457200" indent="-457200">
              <a:buFont typeface="+mj-lt"/>
              <a:buAutoNum type="arabicPeriod"/>
            </a:pPr>
            <a:r>
              <a:rPr lang="en-US" sz="2400" b="1" dirty="0" smtClean="0">
                <a:solidFill>
                  <a:srgbClr val="0000FF"/>
                </a:solidFill>
              </a:rPr>
              <a:t>Examine</a:t>
            </a:r>
            <a:endParaRPr lang="en-US" sz="2400" b="1" dirty="0">
              <a:solidFill>
                <a:srgbClr val="0000FF"/>
              </a:solidFill>
            </a:endParaRPr>
          </a:p>
          <a:p>
            <a:pPr marL="457200" indent="-457200">
              <a:buFont typeface="+mj-lt"/>
              <a:buAutoNum type="arabicPeriod"/>
            </a:pPr>
            <a:r>
              <a:rPr lang="en-US" sz="2400" b="1" dirty="0" smtClean="0">
                <a:solidFill>
                  <a:srgbClr val="FF0000"/>
                </a:solidFill>
              </a:rPr>
              <a:t>Analyze </a:t>
            </a:r>
          </a:p>
          <a:p>
            <a:pPr marL="457200" indent="-457200">
              <a:buFont typeface="+mj-lt"/>
              <a:buAutoNum type="arabicPeriod"/>
            </a:pPr>
            <a:r>
              <a:rPr lang="en-US" sz="2400" b="1" dirty="0" smtClean="0">
                <a:solidFill>
                  <a:srgbClr val="008000"/>
                </a:solidFill>
              </a:rPr>
              <a:t>Store</a:t>
            </a:r>
          </a:p>
          <a:p>
            <a:pPr marL="457200" indent="-457200">
              <a:buFont typeface="+mj-lt"/>
              <a:buAutoNum type="arabicPeriod"/>
            </a:pPr>
            <a:r>
              <a:rPr lang="en-US" sz="2400" b="1" dirty="0" smtClean="0">
                <a:solidFill>
                  <a:srgbClr val="FF6600"/>
                </a:solidFill>
              </a:rPr>
              <a:t>Archive</a:t>
            </a:r>
          </a:p>
          <a:p>
            <a:pPr marL="457200" indent="-457200">
              <a:buFont typeface="+mj-lt"/>
              <a:buAutoNum type="arabicPeriod"/>
            </a:pPr>
            <a:r>
              <a:rPr lang="en-US" sz="2400" b="1" dirty="0" smtClean="0">
                <a:solidFill>
                  <a:srgbClr val="660066"/>
                </a:solidFill>
              </a:rPr>
              <a:t>Teaching</a:t>
            </a:r>
          </a:p>
          <a:p>
            <a:pPr marL="457200" indent="-457200">
              <a:buFont typeface="+mj-lt"/>
              <a:buAutoNum type="arabicPeriod"/>
            </a:pPr>
            <a:r>
              <a:rPr lang="en-US" sz="2400" b="1" dirty="0" smtClean="0"/>
              <a:t>Out</a:t>
            </a:r>
          </a:p>
          <a:p>
            <a:pPr marL="457200" indent="-457200">
              <a:buFont typeface="+mj-lt"/>
              <a:buAutoNum type="arabicPeriod"/>
            </a:pPr>
            <a:endParaRPr lang="en-US" sz="2400" b="1" dirty="0"/>
          </a:p>
          <a:p>
            <a:r>
              <a:rPr lang="en-US" sz="2400" dirty="0" smtClean="0"/>
              <a:t>Activity coding for processed samples can be tracked on the IGSN QR code printout stored with the hand sample.</a:t>
            </a:r>
            <a:endParaRPr lang="en-US" sz="2400" dirty="0"/>
          </a:p>
          <a:p>
            <a:endParaRPr lang="en-US" sz="2400" b="1" dirty="0" smtClean="0"/>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pic>
        <p:nvPicPr>
          <p:cNvPr id="2" name="Picture 1" descr="IMG_255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32300" y="2342862"/>
            <a:ext cx="3416300" cy="2940644"/>
          </a:xfrm>
          <a:prstGeom prst="rect">
            <a:avLst/>
          </a:prstGeom>
        </p:spPr>
      </p:pic>
    </p:spTree>
    <p:extLst>
      <p:ext uri="{BB962C8B-B14F-4D97-AF65-F5344CB8AC3E}">
        <p14:creationId xmlns:p14="http://schemas.microsoft.com/office/powerpoint/2010/main" val="42186596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6" name="Rectangle 5"/>
          <p:cNvSpPr/>
          <p:nvPr/>
        </p:nvSpPr>
        <p:spPr>
          <a:xfrm>
            <a:off x="259453" y="870506"/>
            <a:ext cx="8625094" cy="461665"/>
          </a:xfrm>
          <a:prstGeom prst="rect">
            <a:avLst/>
          </a:prstGeom>
        </p:spPr>
        <p:txBody>
          <a:bodyPr wrap="square">
            <a:spAutoFit/>
          </a:bodyPr>
          <a:lstStyle/>
          <a:p>
            <a:r>
              <a:rPr lang="en-US" sz="2400" b="1" dirty="0"/>
              <a:t>II. Protocol for Sample </a:t>
            </a:r>
            <a:r>
              <a:rPr lang="en-US" sz="2400" b="1" dirty="0" smtClean="0"/>
              <a:t>Management</a:t>
            </a:r>
            <a:endParaRPr lang="en-US" sz="2400" dirty="0"/>
          </a:p>
        </p:txBody>
      </p:sp>
      <p:sp>
        <p:nvSpPr>
          <p:cNvPr id="23" name="Rectangle 22"/>
          <p:cNvSpPr/>
          <p:nvPr/>
        </p:nvSpPr>
        <p:spPr>
          <a:xfrm>
            <a:off x="412530" y="1410503"/>
            <a:ext cx="8419942" cy="2308324"/>
          </a:xfrm>
          <a:prstGeom prst="rect">
            <a:avLst/>
          </a:prstGeom>
        </p:spPr>
        <p:txBody>
          <a:bodyPr wrap="square">
            <a:spAutoFit/>
          </a:bodyPr>
          <a:lstStyle/>
          <a:p>
            <a:r>
              <a:rPr lang="en-US" sz="2400" u="sng" dirty="0" smtClean="0"/>
              <a:t>Activity Code Explanations:</a:t>
            </a:r>
          </a:p>
          <a:p>
            <a:endParaRPr lang="en-US" sz="2400" u="sng" dirty="0" smtClean="0"/>
          </a:p>
          <a:p>
            <a:pPr marL="342900" indent="-342900">
              <a:buFont typeface="Arial"/>
              <a:buChar char="•"/>
            </a:pPr>
            <a:r>
              <a:rPr lang="en-US" sz="2400" b="1" dirty="0" smtClean="0"/>
              <a:t>Cut</a:t>
            </a:r>
            <a:r>
              <a:rPr lang="en-US" sz="2400" dirty="0" smtClean="0"/>
              <a:t>: Samples are in the process of being registered with IGSN’s and cut to prepare thin sections or other subsamples. This includes samples with slabs being scanned or any sample not yet having a thin section.</a:t>
            </a:r>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pic>
        <p:nvPicPr>
          <p:cNvPr id="2" name="Picture 1" descr="IMG_217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2869" y="3351622"/>
            <a:ext cx="4019172" cy="3014379"/>
          </a:xfrm>
          <a:prstGeom prst="rect">
            <a:avLst/>
          </a:prstGeom>
        </p:spPr>
      </p:pic>
    </p:spTree>
    <p:extLst>
      <p:ext uri="{BB962C8B-B14F-4D97-AF65-F5344CB8AC3E}">
        <p14:creationId xmlns:p14="http://schemas.microsoft.com/office/powerpoint/2010/main" val="213633859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23" name="Rectangle 22"/>
          <p:cNvSpPr/>
          <p:nvPr/>
        </p:nvSpPr>
        <p:spPr>
          <a:xfrm>
            <a:off x="442898" y="1004103"/>
            <a:ext cx="8419942" cy="3046988"/>
          </a:xfrm>
          <a:prstGeom prst="rect">
            <a:avLst/>
          </a:prstGeom>
        </p:spPr>
        <p:txBody>
          <a:bodyPr wrap="square">
            <a:spAutoFit/>
          </a:bodyPr>
          <a:lstStyle/>
          <a:p>
            <a:r>
              <a:rPr lang="en-US" sz="2400" u="sng" dirty="0" smtClean="0"/>
              <a:t>Activity Code Explanations:</a:t>
            </a:r>
          </a:p>
          <a:p>
            <a:endParaRPr lang="en-US" sz="2400" u="sng" dirty="0" smtClean="0"/>
          </a:p>
          <a:p>
            <a:pPr marL="342900" indent="-342900">
              <a:buFont typeface="Arial"/>
              <a:buChar char="•"/>
            </a:pPr>
            <a:r>
              <a:rPr lang="en-US" sz="2400" b="1" dirty="0" smtClean="0">
                <a:solidFill>
                  <a:srgbClr val="0000FF"/>
                </a:solidFill>
              </a:rPr>
              <a:t>Examine</a:t>
            </a:r>
            <a:r>
              <a:rPr lang="en-US" sz="2400" dirty="0" smtClean="0"/>
              <a:t>: Samples now have </a:t>
            </a:r>
            <a:r>
              <a:rPr lang="en-US" sz="2400" u="sng" dirty="0" smtClean="0"/>
              <a:t>at least one thin section</a:t>
            </a:r>
            <a:r>
              <a:rPr lang="en-US" sz="2400" dirty="0"/>
              <a:t> </a:t>
            </a:r>
            <a:r>
              <a:rPr lang="en-US" sz="2400" dirty="0" smtClean="0"/>
              <a:t>prepared and are being examined </a:t>
            </a:r>
            <a:r>
              <a:rPr lang="en-US" sz="2400" dirty="0" err="1" smtClean="0"/>
              <a:t>petrographically</a:t>
            </a:r>
            <a:r>
              <a:rPr lang="en-US" sz="2400" dirty="0" smtClean="0"/>
              <a:t> but have not had any analyses performed.</a:t>
            </a:r>
          </a:p>
          <a:p>
            <a:pPr marL="800100" lvl="1" indent="-342900">
              <a:buFont typeface="Arial"/>
              <a:buChar char="•"/>
            </a:pPr>
            <a:r>
              <a:rPr lang="en-US" sz="2400" dirty="0" smtClean="0"/>
              <a:t>These samples exist as (1) the cut pieces of the hand sample or core, plus (2) a thin section(s) stored in lab thin section boxes with their collected batch.</a:t>
            </a:r>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pic>
        <p:nvPicPr>
          <p:cNvPr id="3" name="Picture 2" descr="RR14-12a_TSPrint.pdf"/>
          <p:cNvPicPr>
            <a:picLocks noChangeAspect="1"/>
          </p:cNvPicPr>
          <p:nvPr/>
        </p:nvPicPr>
        <p:blipFill rotWithShape="1">
          <a:blip r:embed="rId3" cstate="print">
            <a:extLst>
              <a:ext uri="{28A0092B-C50C-407E-A947-70E740481C1C}">
                <a14:useLocalDpi xmlns:a14="http://schemas.microsoft.com/office/drawing/2010/main"/>
              </a:ext>
            </a:extLst>
          </a:blip>
          <a:srcRect t="12500"/>
          <a:stretch/>
        </p:blipFill>
        <p:spPr>
          <a:xfrm>
            <a:off x="2921000" y="4122468"/>
            <a:ext cx="3216381" cy="2174712"/>
          </a:xfrm>
          <a:prstGeom prst="rect">
            <a:avLst/>
          </a:prstGeom>
        </p:spPr>
      </p:pic>
    </p:spTree>
    <p:extLst>
      <p:ext uri="{BB962C8B-B14F-4D97-AF65-F5344CB8AC3E}">
        <p14:creationId xmlns:p14="http://schemas.microsoft.com/office/powerpoint/2010/main" val="96819741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23" name="Rectangle 22"/>
          <p:cNvSpPr/>
          <p:nvPr/>
        </p:nvSpPr>
        <p:spPr>
          <a:xfrm>
            <a:off x="412530" y="826303"/>
            <a:ext cx="8419942" cy="1938992"/>
          </a:xfrm>
          <a:prstGeom prst="rect">
            <a:avLst/>
          </a:prstGeom>
        </p:spPr>
        <p:txBody>
          <a:bodyPr wrap="square">
            <a:spAutoFit/>
          </a:bodyPr>
          <a:lstStyle/>
          <a:p>
            <a:r>
              <a:rPr lang="en-US" sz="2400" u="sng" dirty="0" smtClean="0"/>
              <a:t>Activity Code Explanations:</a:t>
            </a:r>
          </a:p>
          <a:p>
            <a:endParaRPr lang="en-US" sz="2400" u="sng" dirty="0" smtClean="0"/>
          </a:p>
          <a:p>
            <a:pPr marL="342900" indent="-342900">
              <a:buFont typeface="Arial"/>
              <a:buChar char="•"/>
            </a:pPr>
            <a:r>
              <a:rPr lang="en-US" sz="2400" b="1" dirty="0" smtClean="0">
                <a:solidFill>
                  <a:srgbClr val="FF0000"/>
                </a:solidFill>
              </a:rPr>
              <a:t>Analyze</a:t>
            </a:r>
            <a:r>
              <a:rPr lang="en-US" sz="2400" dirty="0" smtClean="0"/>
              <a:t>: Samples have </a:t>
            </a:r>
            <a:r>
              <a:rPr lang="en-US" sz="2400" u="sng" dirty="0" smtClean="0"/>
              <a:t>at least one thin section</a:t>
            </a:r>
            <a:r>
              <a:rPr lang="en-US" sz="2400" dirty="0"/>
              <a:t> </a:t>
            </a:r>
            <a:r>
              <a:rPr lang="en-US" sz="2400" dirty="0" smtClean="0"/>
              <a:t>prepared and are being or have been analyzed by geochemical techniques (e.g. electron microprobe, SEM, LA-ICPMS).</a:t>
            </a:r>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pic>
        <p:nvPicPr>
          <p:cNvPr id="3" name="Picture 2" descr="IMG_0857.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26837" y="3009900"/>
            <a:ext cx="3272010" cy="3352800"/>
          </a:xfrm>
          <a:prstGeom prst="rect">
            <a:avLst/>
          </a:prstGeom>
        </p:spPr>
      </p:pic>
      <p:sp>
        <p:nvSpPr>
          <p:cNvPr id="14" name="Rectangle 13"/>
          <p:cNvSpPr/>
          <p:nvPr/>
        </p:nvSpPr>
        <p:spPr>
          <a:xfrm>
            <a:off x="425230" y="2716520"/>
            <a:ext cx="5353373" cy="3416320"/>
          </a:xfrm>
          <a:prstGeom prst="rect">
            <a:avLst/>
          </a:prstGeom>
        </p:spPr>
        <p:txBody>
          <a:bodyPr wrap="square">
            <a:spAutoFit/>
          </a:bodyPr>
          <a:lstStyle/>
          <a:p>
            <a:pPr marL="800100" lvl="1" indent="-342900">
              <a:buFont typeface="Arial"/>
              <a:buChar char="•"/>
            </a:pPr>
            <a:r>
              <a:rPr lang="en-US" sz="2400" dirty="0" smtClean="0"/>
              <a:t>Polished thin sections may be carbon coated and should be stored with other </a:t>
            </a:r>
            <a:r>
              <a:rPr lang="en-US" sz="2400" b="1" dirty="0">
                <a:solidFill>
                  <a:srgbClr val="FF0000"/>
                </a:solidFill>
              </a:rPr>
              <a:t>Analyze</a:t>
            </a:r>
            <a:r>
              <a:rPr lang="en-US" sz="2400" dirty="0" smtClean="0"/>
              <a:t> Samples that are to be brought to the external lab.</a:t>
            </a:r>
          </a:p>
          <a:p>
            <a:pPr marL="800100" lvl="1" indent="-342900">
              <a:buFont typeface="Arial"/>
              <a:buChar char="•"/>
            </a:pPr>
            <a:r>
              <a:rPr lang="en-US" sz="2400" b="1" dirty="0">
                <a:solidFill>
                  <a:srgbClr val="FF0000"/>
                </a:solidFill>
              </a:rPr>
              <a:t>Analyze</a:t>
            </a:r>
            <a:r>
              <a:rPr lang="en-US" sz="2400" dirty="0"/>
              <a:t> samples may be arranged by suite but are separated from the full suites at this stage for </a:t>
            </a:r>
            <a:r>
              <a:rPr lang="en-US" sz="2400" dirty="0" smtClean="0"/>
              <a:t>analysis</a:t>
            </a:r>
            <a:endParaRPr lang="en-US" sz="2400" dirty="0"/>
          </a:p>
        </p:txBody>
      </p:sp>
    </p:spTree>
    <p:extLst>
      <p:ext uri="{BB962C8B-B14F-4D97-AF65-F5344CB8AC3E}">
        <p14:creationId xmlns:p14="http://schemas.microsoft.com/office/powerpoint/2010/main" val="8613120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23" name="Rectangle 22"/>
          <p:cNvSpPr/>
          <p:nvPr/>
        </p:nvSpPr>
        <p:spPr>
          <a:xfrm>
            <a:off x="442898" y="1004103"/>
            <a:ext cx="8419942" cy="3785652"/>
          </a:xfrm>
          <a:prstGeom prst="rect">
            <a:avLst/>
          </a:prstGeom>
        </p:spPr>
        <p:txBody>
          <a:bodyPr wrap="square">
            <a:spAutoFit/>
          </a:bodyPr>
          <a:lstStyle/>
          <a:p>
            <a:r>
              <a:rPr lang="en-US" sz="2400" u="sng" dirty="0" smtClean="0"/>
              <a:t>Activity Code Explanations:</a:t>
            </a:r>
          </a:p>
          <a:p>
            <a:endParaRPr lang="en-US" sz="2400" u="sng" dirty="0" smtClean="0"/>
          </a:p>
          <a:p>
            <a:pPr marL="342900" indent="-342900">
              <a:buFont typeface="Arial"/>
              <a:buChar char="•"/>
            </a:pPr>
            <a:r>
              <a:rPr lang="en-US" sz="2400" b="1" dirty="0" smtClean="0">
                <a:solidFill>
                  <a:srgbClr val="008000"/>
                </a:solidFill>
              </a:rPr>
              <a:t>Store</a:t>
            </a:r>
            <a:r>
              <a:rPr lang="en-US" sz="2400" dirty="0" smtClean="0"/>
              <a:t>: Work is considered complete on </a:t>
            </a:r>
            <a:r>
              <a:rPr lang="en-US" sz="2400" b="1" dirty="0" smtClean="0">
                <a:solidFill>
                  <a:srgbClr val="008000"/>
                </a:solidFill>
              </a:rPr>
              <a:t>Store</a:t>
            </a:r>
            <a:r>
              <a:rPr lang="en-US" sz="2400" dirty="0" smtClean="0"/>
              <a:t> samples.</a:t>
            </a:r>
          </a:p>
          <a:p>
            <a:pPr marL="800100" lvl="1" indent="-342900">
              <a:buFont typeface="Arial"/>
              <a:buChar char="•"/>
            </a:pPr>
            <a:r>
              <a:rPr lang="en-US" sz="2400" dirty="0" smtClean="0"/>
              <a:t>Thin sections are compiled for the complete suite, including sections that were analyzed.</a:t>
            </a:r>
          </a:p>
          <a:p>
            <a:pPr marL="800100" lvl="1" indent="-342900">
              <a:buFont typeface="Arial"/>
              <a:buChar char="•"/>
            </a:pPr>
            <a:r>
              <a:rPr lang="en-US" sz="2400" dirty="0" smtClean="0"/>
              <a:t>The sample material is inventoried and condensed in the labeled drawers in the storage cabinets.</a:t>
            </a:r>
          </a:p>
          <a:p>
            <a:pPr marL="800100" lvl="1" indent="-342900">
              <a:buFont typeface="Arial"/>
              <a:buChar char="•"/>
            </a:pPr>
            <a:r>
              <a:rPr lang="en-US" sz="2400" dirty="0" smtClean="0"/>
              <a:t>Storage is considered long-term until archiving is necessary because of space issues.</a:t>
            </a:r>
          </a:p>
          <a:p>
            <a:pPr marL="800100" lvl="1" indent="-342900">
              <a:buFont typeface="Arial"/>
              <a:buChar char="•"/>
            </a:pPr>
            <a:endParaRPr lang="en-US" sz="2400" dirty="0" smtClean="0"/>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spTree>
    <p:extLst>
      <p:ext uri="{BB962C8B-B14F-4D97-AF65-F5344CB8AC3E}">
        <p14:creationId xmlns:p14="http://schemas.microsoft.com/office/powerpoint/2010/main" val="37178674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1569660"/>
          </a:xfrm>
          <a:prstGeom prst="rect">
            <a:avLst/>
          </a:prstGeom>
        </p:spPr>
        <p:txBody>
          <a:bodyPr wrap="square">
            <a:spAutoFit/>
          </a:bodyPr>
          <a:lstStyle/>
          <a:p>
            <a:r>
              <a:rPr lang="en-US" sz="2400" b="1" dirty="0" smtClean="0"/>
              <a:t>I. Rationale for sampling:</a:t>
            </a:r>
            <a:endParaRPr lang="en-US" sz="2400" dirty="0"/>
          </a:p>
          <a:p>
            <a:r>
              <a:rPr lang="en-US" sz="2400" dirty="0"/>
              <a:t>	“Field Based” metamorphic petrology and tectonics studies go through several stages of planning before field work commences. There are several types of </a:t>
            </a:r>
            <a:r>
              <a:rPr lang="en-US" sz="2400" dirty="0" smtClean="0"/>
              <a:t>field campaigns </a:t>
            </a:r>
            <a:r>
              <a:rPr lang="en-US" sz="2400" dirty="0"/>
              <a:t>that yield samples:</a:t>
            </a:r>
          </a:p>
        </p:txBody>
      </p:sp>
      <p:sp>
        <p:nvSpPr>
          <p:cNvPr id="23" name="Rectangle 22"/>
          <p:cNvSpPr/>
          <p:nvPr/>
        </p:nvSpPr>
        <p:spPr>
          <a:xfrm>
            <a:off x="259453" y="2809498"/>
            <a:ext cx="5548721" cy="2677656"/>
          </a:xfrm>
          <a:prstGeom prst="rect">
            <a:avLst/>
          </a:prstGeom>
        </p:spPr>
        <p:txBody>
          <a:bodyPr wrap="square">
            <a:spAutoFit/>
          </a:bodyPr>
          <a:lstStyle/>
          <a:p>
            <a:pPr marL="914400" lvl="1" indent="-457200">
              <a:buFont typeface="+mj-lt"/>
              <a:buAutoNum type="arabicPeriod"/>
            </a:pPr>
            <a:r>
              <a:rPr lang="en-US" sz="2400" u="sng" dirty="0" smtClean="0">
                <a:solidFill>
                  <a:srgbClr val="0000FF"/>
                </a:solidFill>
              </a:rPr>
              <a:t>Reconnaissance Field Sampling</a:t>
            </a:r>
          </a:p>
          <a:p>
            <a:pPr marL="914400" lvl="1" indent="-457200">
              <a:buFont typeface="+mj-lt"/>
              <a:buAutoNum type="arabicPeriod"/>
            </a:pPr>
            <a:endParaRPr lang="en-US" sz="2400" u="sng" dirty="0">
              <a:solidFill>
                <a:srgbClr val="0000FF"/>
              </a:solidFill>
            </a:endParaRPr>
          </a:p>
          <a:p>
            <a:pPr marL="914400" lvl="1" indent="-457200">
              <a:buFont typeface="+mj-lt"/>
              <a:buAutoNum type="arabicPeriod"/>
            </a:pPr>
            <a:r>
              <a:rPr lang="en-US" sz="2400" u="sng" dirty="0" smtClean="0">
                <a:solidFill>
                  <a:srgbClr val="0000FF"/>
                </a:solidFill>
              </a:rPr>
              <a:t>Targeted Field Sampling</a:t>
            </a:r>
          </a:p>
          <a:p>
            <a:pPr marL="914400" lvl="1" indent="-457200">
              <a:buFont typeface="+mj-lt"/>
              <a:buAutoNum type="arabicPeriod"/>
            </a:pPr>
            <a:endParaRPr lang="en-US" sz="2400" u="sng" dirty="0">
              <a:solidFill>
                <a:srgbClr val="0000FF"/>
              </a:solidFill>
            </a:endParaRPr>
          </a:p>
          <a:p>
            <a:pPr marL="914400" lvl="1" indent="-457200">
              <a:buFont typeface="+mj-lt"/>
              <a:buAutoNum type="arabicPeriod"/>
            </a:pPr>
            <a:r>
              <a:rPr lang="en-US" sz="2400" u="sng" dirty="0" smtClean="0">
                <a:solidFill>
                  <a:srgbClr val="0000FF"/>
                </a:solidFill>
              </a:rPr>
              <a:t>Acquisition of samples</a:t>
            </a:r>
            <a:r>
              <a:rPr lang="en-US" sz="2400" dirty="0" smtClean="0"/>
              <a:t> from collaborators / other sources (field work done by others).</a:t>
            </a:r>
            <a:endParaRPr lang="en-US" sz="2400" dirty="0"/>
          </a:p>
        </p:txBody>
      </p:sp>
      <p:pic>
        <p:nvPicPr>
          <p:cNvPr id="2" name="Picture 1" descr="IMG_436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54455" y="2809498"/>
            <a:ext cx="3230092" cy="3038763"/>
          </a:xfrm>
          <a:prstGeom prst="rect">
            <a:avLst/>
          </a:prstGeom>
        </p:spPr>
      </p:pic>
    </p:spTree>
    <p:extLst>
      <p:ext uri="{BB962C8B-B14F-4D97-AF65-F5344CB8AC3E}">
        <p14:creationId xmlns:p14="http://schemas.microsoft.com/office/powerpoint/2010/main" val="47579723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23" name="Rectangle 22"/>
          <p:cNvSpPr/>
          <p:nvPr/>
        </p:nvSpPr>
        <p:spPr>
          <a:xfrm>
            <a:off x="412530" y="1143803"/>
            <a:ext cx="8419942" cy="3785652"/>
          </a:xfrm>
          <a:prstGeom prst="rect">
            <a:avLst/>
          </a:prstGeom>
        </p:spPr>
        <p:txBody>
          <a:bodyPr wrap="square">
            <a:spAutoFit/>
          </a:bodyPr>
          <a:lstStyle/>
          <a:p>
            <a:r>
              <a:rPr lang="en-US" sz="2400" u="sng" dirty="0" smtClean="0"/>
              <a:t>Activity Code Explanations:</a:t>
            </a:r>
          </a:p>
          <a:p>
            <a:endParaRPr lang="en-US" sz="2400" u="sng" dirty="0" smtClean="0"/>
          </a:p>
          <a:p>
            <a:pPr marL="342900" indent="-342900">
              <a:buFont typeface="Arial"/>
              <a:buChar char="•"/>
            </a:pPr>
            <a:r>
              <a:rPr lang="en-US" sz="2400" b="1" dirty="0" smtClean="0">
                <a:solidFill>
                  <a:srgbClr val="FF6600"/>
                </a:solidFill>
              </a:rPr>
              <a:t>Archive</a:t>
            </a:r>
            <a:r>
              <a:rPr lang="en-US" sz="2400" dirty="0" smtClean="0"/>
              <a:t> samples are to be boxed and moved from storage cabinets to a long term location.</a:t>
            </a:r>
          </a:p>
          <a:p>
            <a:pPr marL="800100" lvl="1" indent="-342900">
              <a:buFont typeface="Arial"/>
              <a:buChar char="•"/>
            </a:pPr>
            <a:r>
              <a:rPr lang="en-US" sz="2400" dirty="0" smtClean="0"/>
              <a:t>These samples are collections managed by the local department. The PI is no longer actively doing research.</a:t>
            </a:r>
          </a:p>
          <a:p>
            <a:pPr marL="800100" lvl="1" indent="-342900">
              <a:buFont typeface="Arial"/>
              <a:buChar char="•"/>
            </a:pPr>
            <a:r>
              <a:rPr lang="en-US" sz="2400" b="1" dirty="0" smtClean="0">
                <a:solidFill>
                  <a:srgbClr val="FF6600"/>
                </a:solidFill>
              </a:rPr>
              <a:t>Archive</a:t>
            </a:r>
            <a:r>
              <a:rPr lang="en-US" sz="2400" dirty="0" smtClean="0"/>
              <a:t> samples shall be remain labeled and bagged just as </a:t>
            </a:r>
            <a:r>
              <a:rPr lang="en-US" sz="2400" b="1" dirty="0">
                <a:solidFill>
                  <a:srgbClr val="008000"/>
                </a:solidFill>
              </a:rPr>
              <a:t>Store</a:t>
            </a:r>
            <a:r>
              <a:rPr lang="en-US" sz="2400" dirty="0"/>
              <a:t> </a:t>
            </a:r>
            <a:r>
              <a:rPr lang="en-US" sz="2400" dirty="0" smtClean="0"/>
              <a:t>samples are, but will be boxed as suites.</a:t>
            </a:r>
          </a:p>
          <a:p>
            <a:pPr marL="800100" lvl="1" indent="-342900">
              <a:buFont typeface="Arial"/>
              <a:buChar char="•"/>
            </a:pPr>
            <a:r>
              <a:rPr lang="en-US" sz="2400" dirty="0" smtClean="0"/>
              <a:t>Boxed suites should include a sample inventory list and printed sheet of IGSN QR codes.</a:t>
            </a:r>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spTree>
    <p:extLst>
      <p:ext uri="{BB962C8B-B14F-4D97-AF65-F5344CB8AC3E}">
        <p14:creationId xmlns:p14="http://schemas.microsoft.com/office/powerpoint/2010/main" val="36275629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23" name="Rectangle 22"/>
          <p:cNvSpPr/>
          <p:nvPr/>
        </p:nvSpPr>
        <p:spPr>
          <a:xfrm>
            <a:off x="412530" y="1143803"/>
            <a:ext cx="8419942" cy="4524315"/>
          </a:xfrm>
          <a:prstGeom prst="rect">
            <a:avLst/>
          </a:prstGeom>
        </p:spPr>
        <p:txBody>
          <a:bodyPr wrap="square">
            <a:spAutoFit/>
          </a:bodyPr>
          <a:lstStyle/>
          <a:p>
            <a:r>
              <a:rPr lang="en-US" sz="2400" u="sng" dirty="0" smtClean="0"/>
              <a:t>Activity Code Explanations:</a:t>
            </a:r>
          </a:p>
          <a:p>
            <a:endParaRPr lang="en-US" sz="2400" u="sng" dirty="0" smtClean="0"/>
          </a:p>
          <a:p>
            <a:pPr marL="342900" indent="-342900">
              <a:buFont typeface="Arial"/>
              <a:buChar char="•"/>
            </a:pPr>
            <a:r>
              <a:rPr lang="en-US" sz="2400" b="1" dirty="0" smtClean="0">
                <a:solidFill>
                  <a:srgbClr val="660066"/>
                </a:solidFill>
              </a:rPr>
              <a:t>Teaching</a:t>
            </a:r>
            <a:r>
              <a:rPr lang="en-US" sz="2400" dirty="0" smtClean="0"/>
              <a:t> samples are treated and stored separately from other samples, in teaching collections unless</a:t>
            </a:r>
          </a:p>
          <a:p>
            <a:pPr marL="800100" lvl="1" indent="-342900">
              <a:buFont typeface="Arial"/>
              <a:buChar char="•"/>
            </a:pPr>
            <a:r>
              <a:rPr lang="en-US" sz="2400" dirty="0" smtClean="0"/>
              <a:t>These samples are collections managed by the local department. They should not be managed by anyone but instructors.</a:t>
            </a:r>
          </a:p>
          <a:p>
            <a:pPr marL="800100" lvl="1" indent="-342900">
              <a:buFont typeface="Arial"/>
              <a:buChar char="•"/>
            </a:pPr>
            <a:r>
              <a:rPr lang="en-US" sz="2400" b="1" dirty="0" smtClean="0">
                <a:solidFill>
                  <a:srgbClr val="660066"/>
                </a:solidFill>
              </a:rPr>
              <a:t>Teaching </a:t>
            </a:r>
            <a:r>
              <a:rPr lang="en-US" sz="2400" dirty="0" smtClean="0"/>
              <a:t>samples may serve two purposes and may also be </a:t>
            </a:r>
            <a:r>
              <a:rPr lang="en-US" sz="2400" b="1" dirty="0">
                <a:solidFill>
                  <a:srgbClr val="FF6600"/>
                </a:solidFill>
              </a:rPr>
              <a:t>Archive</a:t>
            </a:r>
            <a:r>
              <a:rPr lang="en-US" sz="2400" dirty="0"/>
              <a:t> </a:t>
            </a:r>
            <a:r>
              <a:rPr lang="en-US" sz="2400" dirty="0" smtClean="0"/>
              <a:t>or </a:t>
            </a:r>
            <a:r>
              <a:rPr lang="en-US" sz="2400" b="1" dirty="0" smtClean="0">
                <a:solidFill>
                  <a:srgbClr val="008000"/>
                </a:solidFill>
              </a:rPr>
              <a:t>Store</a:t>
            </a:r>
            <a:r>
              <a:rPr lang="en-US" sz="2400" dirty="0" smtClean="0"/>
              <a:t> samples removed from their respective suites and managed as </a:t>
            </a:r>
            <a:r>
              <a:rPr lang="en-US" sz="2400" b="1" dirty="0">
                <a:solidFill>
                  <a:srgbClr val="660066"/>
                </a:solidFill>
              </a:rPr>
              <a:t>Teaching </a:t>
            </a:r>
            <a:r>
              <a:rPr lang="en-US" sz="2400" dirty="0" smtClean="0"/>
              <a:t>samples. In this case, special notes should be made in the </a:t>
            </a:r>
            <a:r>
              <a:rPr lang="en-US" sz="2400" b="1" dirty="0">
                <a:solidFill>
                  <a:srgbClr val="FF6600"/>
                </a:solidFill>
              </a:rPr>
              <a:t>Archive</a:t>
            </a:r>
            <a:r>
              <a:rPr lang="en-US" sz="2400" dirty="0"/>
              <a:t> or </a:t>
            </a:r>
            <a:r>
              <a:rPr lang="en-US" sz="2400" b="1" dirty="0">
                <a:solidFill>
                  <a:srgbClr val="008000"/>
                </a:solidFill>
              </a:rPr>
              <a:t>Store</a:t>
            </a:r>
            <a:r>
              <a:rPr lang="en-US" sz="2400" dirty="0"/>
              <a:t> </a:t>
            </a:r>
            <a:r>
              <a:rPr lang="en-US" sz="2400" dirty="0" smtClean="0"/>
              <a:t>sample inventories.</a:t>
            </a:r>
            <a:endParaRPr lang="en-US" sz="2400" b="1" dirty="0">
              <a:solidFill>
                <a:srgbClr val="660066"/>
              </a:solidFill>
            </a:endParaRPr>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spTree>
    <p:extLst>
      <p:ext uri="{BB962C8B-B14F-4D97-AF65-F5344CB8AC3E}">
        <p14:creationId xmlns:p14="http://schemas.microsoft.com/office/powerpoint/2010/main" val="49289600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23" name="Rectangle 22"/>
          <p:cNvSpPr/>
          <p:nvPr/>
        </p:nvSpPr>
        <p:spPr>
          <a:xfrm>
            <a:off x="145727" y="1143802"/>
            <a:ext cx="4934273" cy="6001642"/>
          </a:xfrm>
          <a:prstGeom prst="rect">
            <a:avLst/>
          </a:prstGeom>
        </p:spPr>
        <p:txBody>
          <a:bodyPr wrap="square">
            <a:spAutoFit/>
          </a:bodyPr>
          <a:lstStyle/>
          <a:p>
            <a:r>
              <a:rPr lang="en-US" sz="2400" u="sng" dirty="0" smtClean="0"/>
              <a:t>Activity Code Explanations:</a:t>
            </a:r>
          </a:p>
          <a:p>
            <a:endParaRPr lang="en-US" sz="2400" u="sng" dirty="0" smtClean="0"/>
          </a:p>
          <a:p>
            <a:pPr marL="342900" indent="-342900">
              <a:buFont typeface="Arial"/>
              <a:buChar char="•"/>
            </a:pPr>
            <a:r>
              <a:rPr lang="en-US" sz="2400" b="1" dirty="0" smtClean="0"/>
              <a:t>Out</a:t>
            </a:r>
            <a:r>
              <a:rPr lang="en-US" sz="2400" dirty="0" smtClean="0"/>
              <a:t> samples are not presently in the collections though they are still considered part of their respective suites. Samples may be sent </a:t>
            </a:r>
            <a:r>
              <a:rPr lang="en-US" sz="2400" b="1" dirty="0" smtClean="0"/>
              <a:t>Out</a:t>
            </a:r>
            <a:r>
              <a:rPr lang="en-US" sz="2400" dirty="0" smtClean="0">
                <a:solidFill>
                  <a:srgbClr val="660066"/>
                </a:solidFill>
              </a:rPr>
              <a:t> </a:t>
            </a:r>
            <a:r>
              <a:rPr lang="en-US" sz="2400" dirty="0" smtClean="0">
                <a:solidFill>
                  <a:srgbClr val="000000"/>
                </a:solidFill>
              </a:rPr>
              <a:t>for </a:t>
            </a:r>
            <a:r>
              <a:rPr lang="en-US" sz="2400" u="sng" dirty="0" smtClean="0">
                <a:solidFill>
                  <a:srgbClr val="000000"/>
                </a:solidFill>
              </a:rPr>
              <a:t>different reasons</a:t>
            </a:r>
            <a:r>
              <a:rPr lang="en-US" sz="2400" dirty="0" smtClean="0">
                <a:solidFill>
                  <a:srgbClr val="000000"/>
                </a:solidFill>
              </a:rPr>
              <a:t>, but should be:</a:t>
            </a:r>
          </a:p>
          <a:p>
            <a:pPr marL="800100" lvl="1" indent="-342900">
              <a:buFont typeface="Arial"/>
              <a:buChar char="•"/>
            </a:pPr>
            <a:r>
              <a:rPr lang="en-US" sz="2400" dirty="0" smtClean="0">
                <a:solidFill>
                  <a:srgbClr val="000000"/>
                </a:solidFill>
              </a:rPr>
              <a:t>Listed as out on the whiteboard if they come from </a:t>
            </a:r>
            <a:r>
              <a:rPr lang="en-US" sz="2400" b="1" dirty="0" smtClean="0">
                <a:solidFill>
                  <a:srgbClr val="0000FF"/>
                </a:solidFill>
              </a:rPr>
              <a:t>Examine </a:t>
            </a:r>
            <a:r>
              <a:rPr lang="en-US" sz="2400" dirty="0" smtClean="0">
                <a:solidFill>
                  <a:srgbClr val="000000"/>
                </a:solidFill>
              </a:rPr>
              <a:t>or </a:t>
            </a:r>
            <a:r>
              <a:rPr lang="en-US" sz="2400" b="1" dirty="0" smtClean="0">
                <a:solidFill>
                  <a:srgbClr val="FF0000"/>
                </a:solidFill>
              </a:rPr>
              <a:t>Analyze</a:t>
            </a:r>
            <a:r>
              <a:rPr lang="en-US" sz="2400" dirty="0" smtClean="0">
                <a:solidFill>
                  <a:srgbClr val="000000"/>
                </a:solidFill>
              </a:rPr>
              <a:t> suites.</a:t>
            </a:r>
          </a:p>
          <a:p>
            <a:pPr marL="800100" lvl="1" indent="-342900">
              <a:buFont typeface="Arial"/>
              <a:buChar char="•"/>
            </a:pPr>
            <a:r>
              <a:rPr lang="en-US" sz="2400" dirty="0" smtClean="0">
                <a:solidFill>
                  <a:srgbClr val="000000"/>
                </a:solidFill>
              </a:rPr>
              <a:t>Noted on sample inventory sheets if they are out from </a:t>
            </a:r>
            <a:r>
              <a:rPr lang="en-US" sz="2400" b="1" dirty="0" smtClean="0">
                <a:solidFill>
                  <a:srgbClr val="008000"/>
                </a:solidFill>
              </a:rPr>
              <a:t>Store </a:t>
            </a:r>
            <a:r>
              <a:rPr lang="en-US" sz="2400" dirty="0" smtClean="0">
                <a:solidFill>
                  <a:srgbClr val="000000"/>
                </a:solidFill>
              </a:rPr>
              <a:t>or</a:t>
            </a:r>
            <a:r>
              <a:rPr lang="en-US" sz="2400" b="1" dirty="0" smtClean="0">
                <a:solidFill>
                  <a:srgbClr val="008000"/>
                </a:solidFill>
              </a:rPr>
              <a:t> </a:t>
            </a:r>
            <a:r>
              <a:rPr lang="en-US" sz="2400" b="1" dirty="0" smtClean="0">
                <a:solidFill>
                  <a:srgbClr val="FF6600"/>
                </a:solidFill>
              </a:rPr>
              <a:t>Archive</a:t>
            </a:r>
            <a:r>
              <a:rPr lang="en-US" sz="2400" b="1" dirty="0" smtClean="0">
                <a:solidFill>
                  <a:srgbClr val="000000"/>
                </a:solidFill>
              </a:rPr>
              <a:t> </a:t>
            </a:r>
            <a:r>
              <a:rPr lang="en-US" sz="2400" dirty="0" smtClean="0">
                <a:solidFill>
                  <a:srgbClr val="000000"/>
                </a:solidFill>
              </a:rPr>
              <a:t>suites.</a:t>
            </a:r>
            <a:endParaRPr lang="en-US" sz="2400" dirty="0">
              <a:solidFill>
                <a:srgbClr val="FF6600"/>
              </a:solidFill>
            </a:endParaRPr>
          </a:p>
          <a:p>
            <a:pPr marL="800100" lvl="1" indent="-342900">
              <a:buFont typeface="Arial"/>
              <a:buChar char="•"/>
            </a:pPr>
            <a:endParaRPr lang="en-US" sz="2400" dirty="0">
              <a:solidFill>
                <a:srgbClr val="FF0000"/>
              </a:solidFill>
            </a:endParaRPr>
          </a:p>
          <a:p>
            <a:pPr marL="800100" lvl="1" indent="-342900">
              <a:buFont typeface="Arial"/>
              <a:buChar char="•"/>
            </a:pPr>
            <a:endParaRPr lang="en-US" sz="2400" b="1" dirty="0"/>
          </a:p>
        </p:txBody>
      </p:sp>
      <p:sp>
        <p:nvSpPr>
          <p:cNvPr id="9"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1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Collection</a:t>
            </a:r>
            <a:endParaRPr lang="en-US" u="sng" dirty="0">
              <a:solidFill>
                <a:srgbClr val="0000FF"/>
              </a:solidFill>
            </a:endParaRPr>
          </a:p>
        </p:txBody>
      </p:sp>
      <p:sp>
        <p:nvSpPr>
          <p:cNvPr id="12"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13"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Management</a:t>
            </a:r>
            <a:endParaRPr lang="en-US" dirty="0"/>
          </a:p>
        </p:txBody>
      </p:sp>
      <p:pic>
        <p:nvPicPr>
          <p:cNvPr id="2" name="Picture 1" descr="IMG_2554.jpg"/>
          <p:cNvPicPr>
            <a:picLocks noChangeAspect="1"/>
          </p:cNvPicPr>
          <p:nvPr/>
        </p:nvPicPr>
        <p:blipFill rotWithShape="1">
          <a:blip r:embed="rId3">
            <a:extLst>
              <a:ext uri="{28A0092B-C50C-407E-A947-70E740481C1C}">
                <a14:useLocalDpi xmlns:a14="http://schemas.microsoft.com/office/drawing/2010/main" val="0"/>
              </a:ext>
            </a:extLst>
          </a:blip>
          <a:srcRect l="39585" r="6249" b="20926"/>
          <a:stretch/>
        </p:blipFill>
        <p:spPr>
          <a:xfrm>
            <a:off x="5262361" y="1549400"/>
            <a:ext cx="3537857" cy="3873500"/>
          </a:xfrm>
          <a:prstGeom prst="rect">
            <a:avLst/>
          </a:prstGeom>
        </p:spPr>
      </p:pic>
    </p:spTree>
    <p:extLst>
      <p:ext uri="{BB962C8B-B14F-4D97-AF65-F5344CB8AC3E}">
        <p14:creationId xmlns:p14="http://schemas.microsoft.com/office/powerpoint/2010/main" val="42164092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830997"/>
          </a:xfrm>
          <a:prstGeom prst="rect">
            <a:avLst/>
          </a:prstGeom>
        </p:spPr>
        <p:txBody>
          <a:bodyPr wrap="square">
            <a:spAutoFit/>
          </a:bodyPr>
          <a:lstStyle/>
          <a:p>
            <a:pPr lvl="0"/>
            <a:r>
              <a:rPr lang="en-US" sz="2400" b="1" u="sng" dirty="0"/>
              <a:t>Reconnaissance Field </a:t>
            </a:r>
            <a:r>
              <a:rPr lang="en-US" sz="2400" b="1" u="sng" dirty="0" smtClean="0"/>
              <a:t>Sampling</a:t>
            </a:r>
            <a:r>
              <a:rPr lang="en-US" sz="2400" b="1" dirty="0" smtClean="0"/>
              <a:t>:</a:t>
            </a:r>
            <a:endParaRPr lang="en-US" sz="2400" dirty="0"/>
          </a:p>
          <a:p>
            <a:pPr lvl="0"/>
            <a:r>
              <a:rPr lang="en-US" sz="2400" dirty="0"/>
              <a:t>	</a:t>
            </a:r>
            <a:r>
              <a:rPr lang="en-US" sz="2400" dirty="0" smtClean="0"/>
              <a:t>	unmapped </a:t>
            </a:r>
            <a:r>
              <a:rPr lang="en-US" sz="2400" dirty="0"/>
              <a:t>or large-scale mapped areas</a:t>
            </a:r>
          </a:p>
        </p:txBody>
      </p:sp>
      <p:sp>
        <p:nvSpPr>
          <p:cNvPr id="23" name="Rectangle 22"/>
          <p:cNvSpPr/>
          <p:nvPr/>
        </p:nvSpPr>
        <p:spPr>
          <a:xfrm>
            <a:off x="259453" y="1701503"/>
            <a:ext cx="8573019" cy="1938992"/>
          </a:xfrm>
          <a:prstGeom prst="rect">
            <a:avLst/>
          </a:prstGeom>
        </p:spPr>
        <p:txBody>
          <a:bodyPr wrap="square">
            <a:spAutoFit/>
          </a:bodyPr>
          <a:lstStyle/>
          <a:p>
            <a:pPr marL="342900" indent="-342900">
              <a:buFont typeface="Arial"/>
              <a:buChar char="•"/>
            </a:pPr>
            <a:r>
              <a:rPr lang="en-US" sz="2400" dirty="0"/>
              <a:t>S</a:t>
            </a:r>
            <a:r>
              <a:rPr lang="en-US" sz="2400" dirty="0" smtClean="0"/>
              <a:t>amples </a:t>
            </a:r>
            <a:r>
              <a:rPr lang="en-US" sz="2400" dirty="0"/>
              <a:t>to be representative of different </a:t>
            </a:r>
            <a:r>
              <a:rPr lang="en-US" sz="2400" dirty="0" err="1"/>
              <a:t>lithologies</a:t>
            </a:r>
            <a:r>
              <a:rPr lang="en-US" sz="2400" dirty="0" smtClean="0"/>
              <a:t>,</a:t>
            </a:r>
          </a:p>
          <a:p>
            <a:pPr marL="800100" lvl="1" indent="-342900">
              <a:buFont typeface="Arial"/>
              <a:buChar char="•"/>
            </a:pPr>
            <a:r>
              <a:rPr lang="en-US" sz="2400" dirty="0" smtClean="0"/>
              <a:t>may </a:t>
            </a:r>
            <a:r>
              <a:rPr lang="en-US" sz="2400" dirty="0"/>
              <a:t>be mixed in terms of collection purpose and type of </a:t>
            </a:r>
            <a:r>
              <a:rPr lang="en-US" sz="2400" dirty="0" smtClean="0"/>
              <a:t>derivative data</a:t>
            </a:r>
          </a:p>
          <a:p>
            <a:pPr marL="342900" indent="-342900">
              <a:buFont typeface="Arial"/>
              <a:buChar char="•"/>
            </a:pPr>
            <a:r>
              <a:rPr lang="en-US" sz="2400" dirty="0"/>
              <a:t>Collection is more for coverage and regional geologic interpretation, or to represent important field relationships</a:t>
            </a:r>
            <a:r>
              <a:rPr lang="en-US" sz="2400" dirty="0" smtClean="0"/>
              <a:t>.</a:t>
            </a:r>
            <a:endParaRPr lang="en-US" sz="2400" dirty="0"/>
          </a:p>
        </p:txBody>
      </p:sp>
      <p:sp>
        <p:nvSpPr>
          <p:cNvPr id="2" name="TextBox 1"/>
          <p:cNvSpPr txBox="1"/>
          <p:nvPr/>
        </p:nvSpPr>
        <p:spPr>
          <a:xfrm>
            <a:off x="408248" y="3640495"/>
            <a:ext cx="4641931" cy="2800766"/>
          </a:xfrm>
          <a:prstGeom prst="rect">
            <a:avLst/>
          </a:prstGeom>
          <a:noFill/>
        </p:spPr>
        <p:txBody>
          <a:bodyPr wrap="square" rtlCol="0">
            <a:spAutoFit/>
          </a:bodyPr>
          <a:lstStyle/>
          <a:p>
            <a:r>
              <a:rPr lang="en-US" sz="2200" i="1" dirty="0"/>
              <a:t>For example, igneous intrusions may be sampled, unconformable sedimentary rocks, and perhaps metamorphic rocks of different </a:t>
            </a:r>
            <a:r>
              <a:rPr lang="en-US" sz="2200" i="1" dirty="0" err="1"/>
              <a:t>protoliths</a:t>
            </a:r>
            <a:r>
              <a:rPr lang="en-US" sz="2200" i="1" dirty="0"/>
              <a:t>/</a:t>
            </a:r>
            <a:r>
              <a:rPr lang="en-US" sz="2200" i="1" dirty="0" smtClean="0"/>
              <a:t>compositions, </a:t>
            </a:r>
            <a:r>
              <a:rPr lang="en-US" sz="2200" i="1" dirty="0"/>
              <a:t>though these could be less useful in studies of specific metamorphic processes conditions. </a:t>
            </a:r>
          </a:p>
        </p:txBody>
      </p:sp>
      <p:pic>
        <p:nvPicPr>
          <p:cNvPr id="4" name="Picture 3" descr="DSCN2516.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82517" y="3624073"/>
            <a:ext cx="2867323" cy="2824983"/>
          </a:xfrm>
          <a:prstGeom prst="rect">
            <a:avLst/>
          </a:prstGeom>
        </p:spPr>
      </p:pic>
    </p:spTree>
    <p:extLst>
      <p:ext uri="{BB962C8B-B14F-4D97-AF65-F5344CB8AC3E}">
        <p14:creationId xmlns:p14="http://schemas.microsoft.com/office/powerpoint/2010/main" val="16420317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461665"/>
          </a:xfrm>
          <a:prstGeom prst="rect">
            <a:avLst/>
          </a:prstGeom>
        </p:spPr>
        <p:txBody>
          <a:bodyPr wrap="square">
            <a:spAutoFit/>
          </a:bodyPr>
          <a:lstStyle/>
          <a:p>
            <a:pPr lvl="0"/>
            <a:r>
              <a:rPr lang="en-US" sz="2400" b="1" u="sng" dirty="0"/>
              <a:t>Reconnaissance Field </a:t>
            </a:r>
            <a:r>
              <a:rPr lang="en-US" sz="2400" b="1" u="sng" dirty="0" smtClean="0"/>
              <a:t>Sampling</a:t>
            </a:r>
            <a:r>
              <a:rPr lang="en-US" sz="2400" b="1" dirty="0" smtClean="0"/>
              <a:t>:</a:t>
            </a:r>
            <a:r>
              <a:rPr lang="en-US" sz="2400" dirty="0"/>
              <a:t>	</a:t>
            </a:r>
          </a:p>
        </p:txBody>
      </p:sp>
      <p:sp>
        <p:nvSpPr>
          <p:cNvPr id="23" name="Rectangle 22"/>
          <p:cNvSpPr/>
          <p:nvPr/>
        </p:nvSpPr>
        <p:spPr>
          <a:xfrm>
            <a:off x="233325" y="1370670"/>
            <a:ext cx="8573019" cy="5509199"/>
          </a:xfrm>
          <a:prstGeom prst="rect">
            <a:avLst/>
          </a:prstGeom>
        </p:spPr>
        <p:txBody>
          <a:bodyPr wrap="square">
            <a:spAutoFit/>
          </a:bodyPr>
          <a:lstStyle/>
          <a:p>
            <a:r>
              <a:rPr lang="en-US" sz="2200" dirty="0"/>
              <a:t>A large variation of sample density and size of a suite is possible in such a scenario, often </a:t>
            </a:r>
            <a:r>
              <a:rPr lang="en-US" sz="2200" dirty="0" smtClean="0"/>
              <a:t>reflecting:</a:t>
            </a:r>
          </a:p>
          <a:p>
            <a:pPr marL="342900" indent="-342900">
              <a:buAutoNum type="arabicParenBoth"/>
            </a:pPr>
            <a:r>
              <a:rPr lang="en-US" sz="2200" dirty="0" smtClean="0"/>
              <a:t>costs </a:t>
            </a:r>
            <a:r>
              <a:rPr lang="en-US" sz="2200" dirty="0"/>
              <a:t>of sample </a:t>
            </a:r>
            <a:r>
              <a:rPr lang="en-US" sz="2200" dirty="0" smtClean="0"/>
              <a:t>processing</a:t>
            </a:r>
          </a:p>
          <a:p>
            <a:pPr marL="342900" indent="-342900">
              <a:buAutoNum type="arabicParenBoth"/>
            </a:pPr>
            <a:r>
              <a:rPr lang="en-US" sz="2200" dirty="0" smtClean="0"/>
              <a:t>payload constraints</a:t>
            </a:r>
          </a:p>
          <a:p>
            <a:pPr marL="342900" indent="-342900">
              <a:buAutoNum type="arabicParenBoth"/>
            </a:pPr>
            <a:r>
              <a:rPr lang="en-US" sz="2200" dirty="0" smtClean="0"/>
              <a:t> viability </a:t>
            </a:r>
            <a:r>
              <a:rPr lang="en-US" sz="2200" dirty="0"/>
              <a:t>of performing </a:t>
            </a:r>
            <a:r>
              <a:rPr lang="en-US" sz="2200" dirty="0" smtClean="0"/>
              <a:t>useful analyses</a:t>
            </a:r>
          </a:p>
          <a:p>
            <a:pPr marL="342900" indent="-342900">
              <a:buAutoNum type="arabicParenBoth"/>
            </a:pPr>
            <a:r>
              <a:rPr lang="en-US" sz="2200" dirty="0" smtClean="0"/>
              <a:t> personal </a:t>
            </a:r>
            <a:r>
              <a:rPr lang="en-US" sz="2200" dirty="0"/>
              <a:t>preference/</a:t>
            </a:r>
            <a:r>
              <a:rPr lang="en-US" sz="2200" dirty="0" smtClean="0"/>
              <a:t>philosophy</a:t>
            </a:r>
          </a:p>
          <a:p>
            <a:pPr lvl="1"/>
            <a:endParaRPr lang="en-US" sz="2200" dirty="0" smtClean="0"/>
          </a:p>
          <a:p>
            <a:pPr lvl="1"/>
            <a:endParaRPr lang="en-US" sz="2200" dirty="0"/>
          </a:p>
          <a:p>
            <a:pPr lvl="1"/>
            <a:endParaRPr lang="en-US" sz="2200" dirty="0"/>
          </a:p>
          <a:p>
            <a:pPr marL="342900" indent="-342900">
              <a:buFont typeface="Arial"/>
              <a:buChar char="•"/>
            </a:pPr>
            <a:r>
              <a:rPr lang="en-US" sz="2200" dirty="0"/>
              <a:t>It is possible/likely that “targeted” field sampling type study can be performed or derived from a subset of such a reconnaissance mapping/survey. If sample suite size/density permitted sampling </a:t>
            </a:r>
            <a:r>
              <a:rPr lang="en-US" sz="2200" dirty="0" err="1"/>
              <a:t>lithologies</a:t>
            </a:r>
            <a:r>
              <a:rPr lang="en-US" sz="2200" dirty="0"/>
              <a:t> deemed useful for specific purposes (key field relationships or representative composition, mineralogy, metamorphic grade) meaning this type of field campaign can serve multiple purposes.</a:t>
            </a:r>
          </a:p>
          <a:p>
            <a:pPr lvl="1"/>
            <a:endParaRPr lang="en-US" sz="2200" dirty="0"/>
          </a:p>
        </p:txBody>
      </p:sp>
      <p:pic>
        <p:nvPicPr>
          <p:cNvPr id="3" name="Picture 2" descr="DSCN204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58623" y="1806730"/>
            <a:ext cx="3725924" cy="2607788"/>
          </a:xfrm>
          <a:prstGeom prst="rect">
            <a:avLst/>
          </a:prstGeom>
        </p:spPr>
      </p:pic>
    </p:spTree>
    <p:extLst>
      <p:ext uri="{BB962C8B-B14F-4D97-AF65-F5344CB8AC3E}">
        <p14:creationId xmlns:p14="http://schemas.microsoft.com/office/powerpoint/2010/main" val="17460522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461665"/>
          </a:xfrm>
          <a:prstGeom prst="rect">
            <a:avLst/>
          </a:prstGeom>
        </p:spPr>
        <p:txBody>
          <a:bodyPr wrap="square">
            <a:spAutoFit/>
          </a:bodyPr>
          <a:lstStyle/>
          <a:p>
            <a:pPr lvl="0"/>
            <a:r>
              <a:rPr lang="en-US" sz="2400" b="1" u="sng" dirty="0"/>
              <a:t>Targeted field sampling of previously mapped areas</a:t>
            </a:r>
            <a:r>
              <a:rPr lang="en-US" sz="2400" b="1" dirty="0" smtClean="0"/>
              <a:t>:</a:t>
            </a:r>
            <a:endParaRPr lang="en-US" sz="2400" dirty="0" smtClean="0"/>
          </a:p>
        </p:txBody>
      </p:sp>
      <p:sp>
        <p:nvSpPr>
          <p:cNvPr id="23" name="Rectangle 22"/>
          <p:cNvSpPr/>
          <p:nvPr/>
        </p:nvSpPr>
        <p:spPr>
          <a:xfrm>
            <a:off x="259453" y="1340434"/>
            <a:ext cx="8573019" cy="4893647"/>
          </a:xfrm>
          <a:prstGeom prst="rect">
            <a:avLst/>
          </a:prstGeom>
        </p:spPr>
        <p:txBody>
          <a:bodyPr wrap="square">
            <a:spAutoFit/>
          </a:bodyPr>
          <a:lstStyle/>
          <a:p>
            <a:pPr marL="342900" indent="-342900">
              <a:buFont typeface="Arial"/>
              <a:buChar char="•"/>
            </a:pPr>
            <a:r>
              <a:rPr lang="en-US" sz="2400" dirty="0"/>
              <a:t>This type of field survey typically is focused on an area that has previously had detailed mapping and likely sampling performed</a:t>
            </a:r>
          </a:p>
          <a:p>
            <a:pPr marL="342900" indent="-342900">
              <a:buFont typeface="Arial"/>
              <a:buChar char="•"/>
            </a:pPr>
            <a:r>
              <a:rPr lang="en-US" sz="2400" dirty="0"/>
              <a:t>Sample density is likely highly variable because specific </a:t>
            </a:r>
            <a:r>
              <a:rPr lang="en-US" sz="2400" dirty="0" err="1"/>
              <a:t>lithologies</a:t>
            </a:r>
            <a:r>
              <a:rPr lang="en-US" sz="2400" dirty="0"/>
              <a:t> or field relationships are targeted and sampled in greater density</a:t>
            </a:r>
          </a:p>
          <a:p>
            <a:pPr marL="342900" indent="-342900">
              <a:buFont typeface="Arial"/>
              <a:buChar char="•"/>
            </a:pPr>
            <a:r>
              <a:rPr lang="en-US" sz="2400" dirty="0"/>
              <a:t>Sample density still must depend in part </a:t>
            </a:r>
            <a:r>
              <a:rPr lang="en-US" sz="2400" dirty="0" smtClean="0"/>
              <a:t>on:</a:t>
            </a:r>
          </a:p>
          <a:p>
            <a:pPr marL="342900" indent="-342900">
              <a:buAutoNum type="arabicParenBoth"/>
            </a:pPr>
            <a:r>
              <a:rPr lang="en-US" sz="2400" dirty="0" smtClean="0"/>
              <a:t> costs </a:t>
            </a:r>
            <a:r>
              <a:rPr lang="en-US" sz="2400" dirty="0"/>
              <a:t>of sample processing</a:t>
            </a:r>
          </a:p>
          <a:p>
            <a:pPr marL="342900" indent="-342900">
              <a:buAutoNum type="arabicParenBoth"/>
            </a:pPr>
            <a:r>
              <a:rPr lang="en-US" sz="2400" dirty="0" smtClean="0"/>
              <a:t> payload </a:t>
            </a:r>
            <a:r>
              <a:rPr lang="en-US" sz="2400" dirty="0"/>
              <a:t>constraints</a:t>
            </a:r>
          </a:p>
          <a:p>
            <a:pPr marL="342900" indent="-342900">
              <a:buAutoNum type="arabicParenBoth"/>
            </a:pPr>
            <a:r>
              <a:rPr lang="en-US" sz="2400" dirty="0"/>
              <a:t> viability of performing useful analyses</a:t>
            </a:r>
          </a:p>
          <a:p>
            <a:pPr marL="342900" indent="-342900">
              <a:buAutoNum type="arabicParenBoth"/>
            </a:pPr>
            <a:r>
              <a:rPr lang="en-US" sz="2400" dirty="0"/>
              <a:t> personal preference/philosophy</a:t>
            </a:r>
          </a:p>
          <a:p>
            <a:pPr marL="342900" indent="-342900">
              <a:buFont typeface="Arial"/>
              <a:buChar char="•"/>
            </a:pPr>
            <a:r>
              <a:rPr lang="en-US" sz="2400" dirty="0" smtClean="0"/>
              <a:t>This </a:t>
            </a:r>
            <a:r>
              <a:rPr lang="en-US" sz="2400" dirty="0"/>
              <a:t>sampling may be combined </a:t>
            </a:r>
            <a:r>
              <a:rPr lang="en-US" sz="2400" dirty="0" smtClean="0"/>
              <a:t>with</a:t>
            </a:r>
          </a:p>
          <a:p>
            <a:pPr lvl="1"/>
            <a:r>
              <a:rPr lang="en-US" sz="2400" dirty="0" smtClean="0"/>
              <a:t>detailed </a:t>
            </a:r>
            <a:r>
              <a:rPr lang="en-US" sz="2400" dirty="0"/>
              <a:t>mapping at very fine </a:t>
            </a:r>
            <a:r>
              <a:rPr lang="en-US" sz="2400" dirty="0" smtClean="0"/>
              <a:t>scales</a:t>
            </a:r>
          </a:p>
          <a:p>
            <a:pPr lvl="1"/>
            <a:r>
              <a:rPr lang="en-US" sz="2400" dirty="0" smtClean="0"/>
              <a:t>to </a:t>
            </a:r>
            <a:r>
              <a:rPr lang="en-US" sz="2400" dirty="0"/>
              <a:t>represent field relationships.</a:t>
            </a:r>
          </a:p>
        </p:txBody>
      </p:sp>
      <p:pic>
        <p:nvPicPr>
          <p:cNvPr id="3" name="Picture 2" descr="GeoMapEx.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81246" y="3717604"/>
            <a:ext cx="2503301" cy="2516477"/>
          </a:xfrm>
          <a:prstGeom prst="rect">
            <a:avLst/>
          </a:prstGeom>
        </p:spPr>
        <p:style>
          <a:lnRef idx="1">
            <a:schemeClr val="dk1"/>
          </a:lnRef>
          <a:fillRef idx="3">
            <a:schemeClr val="dk1"/>
          </a:fillRef>
          <a:effectRef idx="2">
            <a:schemeClr val="dk1"/>
          </a:effectRef>
          <a:fontRef idx="minor">
            <a:schemeClr val="lt1"/>
          </a:fontRef>
        </p:style>
      </p:pic>
    </p:spTree>
    <p:extLst>
      <p:ext uri="{BB962C8B-B14F-4D97-AF65-F5344CB8AC3E}">
        <p14:creationId xmlns:p14="http://schemas.microsoft.com/office/powerpoint/2010/main" val="40963184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3046988"/>
          </a:xfrm>
          <a:prstGeom prst="rect">
            <a:avLst/>
          </a:prstGeom>
        </p:spPr>
        <p:txBody>
          <a:bodyPr wrap="square">
            <a:spAutoFit/>
          </a:bodyPr>
          <a:lstStyle/>
          <a:p>
            <a:r>
              <a:rPr lang="en-US" sz="2400" b="1" dirty="0" smtClean="0"/>
              <a:t>Student </a:t>
            </a:r>
            <a:r>
              <a:rPr lang="en-US" sz="2400" b="1" dirty="0"/>
              <a:t>considerations: </a:t>
            </a:r>
            <a:r>
              <a:rPr lang="en-US" sz="2400" dirty="0" smtClean="0"/>
              <a:t>Identify </a:t>
            </a:r>
            <a:r>
              <a:rPr lang="en-US" sz="2400" dirty="0"/>
              <a:t>the type of field work they are performing and consider why samples are to be collected</a:t>
            </a:r>
            <a:r>
              <a:rPr lang="en-US" sz="2400" dirty="0" smtClean="0"/>
              <a:t>.</a:t>
            </a:r>
          </a:p>
          <a:p>
            <a:endParaRPr lang="en-US" sz="2400" dirty="0"/>
          </a:p>
          <a:p>
            <a:pPr marL="342900" indent="-342900">
              <a:buFont typeface="Arial"/>
              <a:buChar char="•"/>
            </a:pPr>
            <a:r>
              <a:rPr lang="en-US" sz="2400" dirty="0" smtClean="0"/>
              <a:t>Will </a:t>
            </a:r>
            <a:r>
              <a:rPr lang="en-US" sz="2400" dirty="0"/>
              <a:t>there be a specific question guiding field work or will a more broad question of regional geology be the </a:t>
            </a:r>
            <a:r>
              <a:rPr lang="en-US" sz="2400" dirty="0" smtClean="0"/>
              <a:t>focus?</a:t>
            </a:r>
          </a:p>
          <a:p>
            <a:pPr marL="800100" lvl="1" indent="-342900">
              <a:buFont typeface="Arial"/>
              <a:buChar char="•"/>
            </a:pPr>
            <a:r>
              <a:rPr lang="en-US" sz="2400" dirty="0" smtClean="0"/>
              <a:t> </a:t>
            </a:r>
            <a:r>
              <a:rPr lang="en-US" sz="2400" dirty="0"/>
              <a:t>This may be the best way of considering appropriate sample density, and basically how to budget time in the field—a major challenge for new (and experienced) geologists</a:t>
            </a:r>
            <a:r>
              <a:rPr lang="en-US" sz="2400" dirty="0" smtClean="0"/>
              <a:t>.</a:t>
            </a:r>
            <a:endParaRPr lang="en-US" sz="2400" dirty="0"/>
          </a:p>
        </p:txBody>
      </p:sp>
      <p:pic>
        <p:nvPicPr>
          <p:cNvPr id="2" name="Picture 1" descr="IMG_1984.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39681" y="3906354"/>
            <a:ext cx="4198130" cy="2488651"/>
          </a:xfrm>
          <a:prstGeom prst="rect">
            <a:avLst/>
          </a:prstGeom>
        </p:spPr>
      </p:pic>
    </p:spTree>
    <p:extLst>
      <p:ext uri="{BB962C8B-B14F-4D97-AF65-F5344CB8AC3E}">
        <p14:creationId xmlns:p14="http://schemas.microsoft.com/office/powerpoint/2010/main" val="422456480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p:cNvSpPr>
            <a:spLocks noGrp="1"/>
          </p:cNvSpPr>
          <p:nvPr>
            <p:ph type="ftr" sz="quarter" idx="3"/>
          </p:nvPr>
        </p:nvSpPr>
        <p:spPr/>
        <p:txBody>
          <a:bodyPr/>
          <a:lstStyle/>
          <a:p>
            <a:r>
              <a:rPr lang="en-US" dirty="0" smtClean="0"/>
              <a:t>EarthCube – </a:t>
            </a:r>
            <a:r>
              <a:rPr lang="en-US" dirty="0" err="1" smtClean="0"/>
              <a:t>iSamples</a:t>
            </a:r>
            <a:r>
              <a:rPr lang="en-US" dirty="0" smtClean="0"/>
              <a:t>      	Sample Management Training Module</a:t>
            </a:r>
            <a:endParaRPr lang="en-US" dirty="0"/>
          </a:p>
        </p:txBody>
      </p:sp>
      <p:sp>
        <p:nvSpPr>
          <p:cNvPr id="15" name="Subtitle 2"/>
          <p:cNvSpPr txBox="1">
            <a:spLocks/>
          </p:cNvSpPr>
          <p:nvPr/>
        </p:nvSpPr>
        <p:spPr>
          <a:xfrm>
            <a:off x="145727" y="180582"/>
            <a:ext cx="2176732" cy="478256"/>
          </a:xfrm>
          <a:prstGeom prst="rect">
            <a:avLst/>
          </a:prstGeom>
          <a:ln>
            <a:solidFill>
              <a:srgbClr val="0070C0"/>
            </a:solid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hlinkClick r:id="rId2" action="ppaction://hlinksldjump"/>
              </a:rPr>
              <a:t>Rock Outcrop</a:t>
            </a:r>
            <a:endParaRPr lang="en-US" dirty="0"/>
          </a:p>
        </p:txBody>
      </p:sp>
      <p:sp>
        <p:nvSpPr>
          <p:cNvPr id="20" name="Subtitle 2"/>
          <p:cNvSpPr txBox="1">
            <a:spLocks/>
          </p:cNvSpPr>
          <p:nvPr/>
        </p:nvSpPr>
        <p:spPr>
          <a:xfrm>
            <a:off x="2623881" y="180582"/>
            <a:ext cx="1697400"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t>Collection</a:t>
            </a:r>
            <a:endParaRPr lang="en-US" dirty="0"/>
          </a:p>
        </p:txBody>
      </p:sp>
      <p:sp>
        <p:nvSpPr>
          <p:cNvPr id="21" name="Subtitle 2"/>
          <p:cNvSpPr txBox="1">
            <a:spLocks/>
          </p:cNvSpPr>
          <p:nvPr/>
        </p:nvSpPr>
        <p:spPr>
          <a:xfrm>
            <a:off x="4652869" y="180582"/>
            <a:ext cx="1728377"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Processing</a:t>
            </a:r>
            <a:endParaRPr lang="en-US" u="sng" dirty="0">
              <a:solidFill>
                <a:srgbClr val="0000FF"/>
              </a:solidFill>
            </a:endParaRPr>
          </a:p>
        </p:txBody>
      </p:sp>
      <p:sp>
        <p:nvSpPr>
          <p:cNvPr id="22" name="Subtitle 2"/>
          <p:cNvSpPr txBox="1">
            <a:spLocks/>
          </p:cNvSpPr>
          <p:nvPr/>
        </p:nvSpPr>
        <p:spPr>
          <a:xfrm>
            <a:off x="6875118" y="180582"/>
            <a:ext cx="1957354" cy="478256"/>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u="sng" dirty="0" smtClean="0">
                <a:solidFill>
                  <a:srgbClr val="0000FF"/>
                </a:solidFill>
              </a:rPr>
              <a:t>Management</a:t>
            </a:r>
            <a:endParaRPr lang="en-US" u="sng" dirty="0">
              <a:solidFill>
                <a:srgbClr val="0000FF"/>
              </a:solidFill>
            </a:endParaRPr>
          </a:p>
        </p:txBody>
      </p:sp>
      <p:sp>
        <p:nvSpPr>
          <p:cNvPr id="6" name="Rectangle 5"/>
          <p:cNvSpPr/>
          <p:nvPr/>
        </p:nvSpPr>
        <p:spPr>
          <a:xfrm>
            <a:off x="259453" y="870506"/>
            <a:ext cx="8625094" cy="3416320"/>
          </a:xfrm>
          <a:prstGeom prst="rect">
            <a:avLst/>
          </a:prstGeom>
        </p:spPr>
        <p:txBody>
          <a:bodyPr wrap="square">
            <a:spAutoFit/>
          </a:bodyPr>
          <a:lstStyle/>
          <a:p>
            <a:r>
              <a:rPr lang="en-US" sz="2400" b="1" dirty="0" smtClean="0"/>
              <a:t>Student considerations for </a:t>
            </a:r>
            <a:r>
              <a:rPr lang="en-US" sz="2400" b="1" dirty="0"/>
              <a:t>undergraduate </a:t>
            </a:r>
            <a:r>
              <a:rPr lang="en-US" sz="2400" b="1" dirty="0" smtClean="0"/>
              <a:t>students: </a:t>
            </a:r>
          </a:p>
          <a:p>
            <a:pPr marL="800100" lvl="1" indent="-342900">
              <a:buFont typeface="Arial"/>
              <a:buChar char="•"/>
            </a:pPr>
            <a:r>
              <a:rPr lang="en-US" sz="2400" dirty="0" smtClean="0"/>
              <a:t>it </a:t>
            </a:r>
            <a:r>
              <a:rPr lang="en-US" sz="2400" dirty="0"/>
              <a:t>is likely that fieldwork is in part a learning experience where active research is combined with educational learning activities: learning to make measurements, sketches, interpretations, </a:t>
            </a:r>
            <a:r>
              <a:rPr lang="en-US" sz="2400" dirty="0" smtClean="0"/>
              <a:t>etc.</a:t>
            </a:r>
          </a:p>
          <a:p>
            <a:pPr marL="800100" lvl="1" indent="-342900">
              <a:buFont typeface="Arial"/>
              <a:buChar char="•"/>
            </a:pPr>
            <a:r>
              <a:rPr lang="en-US" sz="2400" dirty="0" smtClean="0"/>
              <a:t>In </a:t>
            </a:r>
            <a:r>
              <a:rPr lang="en-US" sz="2400" dirty="0"/>
              <a:t>this situation, it is important to be aware of what aspects of the fieldwork are most critical to the research project and its goals/purpose.</a:t>
            </a:r>
          </a:p>
          <a:p>
            <a:endParaRPr lang="en-US" sz="2400" dirty="0"/>
          </a:p>
        </p:txBody>
      </p:sp>
      <p:pic>
        <p:nvPicPr>
          <p:cNvPr id="2" name="Picture 1" descr="DSCF543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62206" y="3999150"/>
            <a:ext cx="5846740" cy="2342558"/>
          </a:xfrm>
          <a:prstGeom prst="rect">
            <a:avLst/>
          </a:prstGeom>
        </p:spPr>
      </p:pic>
    </p:spTree>
    <p:extLst>
      <p:ext uri="{BB962C8B-B14F-4D97-AF65-F5344CB8AC3E}">
        <p14:creationId xmlns:p14="http://schemas.microsoft.com/office/powerpoint/2010/main" val="22121775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7215</TotalTime>
  <Words>3092</Words>
  <Application>Microsoft Macintosh PowerPoint</Application>
  <PresentationFormat>On-screen Show (4:3)</PresentationFormat>
  <Paragraphs>489</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Physical Sample Management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RPI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Hallett</dc:creator>
  <cp:lastModifiedBy>Benjamin Hallett</cp:lastModifiedBy>
  <cp:revision>108</cp:revision>
  <cp:lastPrinted>2016-07-19T03:42:32Z</cp:lastPrinted>
  <dcterms:created xsi:type="dcterms:W3CDTF">2016-07-18T23:24:21Z</dcterms:created>
  <dcterms:modified xsi:type="dcterms:W3CDTF">2017-03-08T22:15:14Z</dcterms:modified>
</cp:coreProperties>
</file>