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4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1455A-BFF3-434D-AD91-2B5047CAB3D7}" type="datetimeFigureOut">
              <a:rPr lang="en-US" smtClean="0"/>
              <a:pPr/>
              <a:t>3/28/2011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30F19-EA6F-485D-98F5-EDA84259B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 smtClean="0"/>
              <a:t>Ecos</a:t>
            </a:r>
            <a:r>
              <a:rPr lang="en-US" i="1" dirty="0" smtClean="0"/>
              <a:t> de la Conquista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Recapitulación de las primeras páginas </a:t>
            </a:r>
            <a:r>
              <a:rPr lang="es-ES" dirty="0" smtClean="0"/>
              <a:t>Primera parte (</a:t>
            </a:r>
            <a:r>
              <a:rPr lang="es-ES" dirty="0"/>
              <a:t>Visión </a:t>
            </a:r>
            <a:r>
              <a:rPr lang="es-ES" dirty="0" smtClean="0"/>
              <a:t>española)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en-US" sz="2000" dirty="0" smtClean="0"/>
              <a:t>La </a:t>
            </a:r>
            <a:r>
              <a:rPr lang="en-US" sz="2000" dirty="0" err="1" smtClean="0"/>
              <a:t>primera</a:t>
            </a:r>
            <a:r>
              <a:rPr lang="en-US" sz="2000" dirty="0" smtClean="0"/>
              <a:t> parte de </a:t>
            </a:r>
            <a:r>
              <a:rPr lang="en-US" sz="2000" i="1" dirty="0" err="1" smtClean="0"/>
              <a:t>Ecos</a:t>
            </a:r>
            <a:r>
              <a:rPr lang="en-US" i="1" dirty="0" smtClean="0"/>
              <a:t> </a:t>
            </a:r>
            <a:r>
              <a:rPr lang="es-ES" sz="2000" dirty="0" smtClean="0"/>
              <a:t>es </a:t>
            </a:r>
            <a:r>
              <a:rPr lang="es-ES" sz="2000" dirty="0"/>
              <a:t>la visión de Bernal Díaz del Castillo en su </a:t>
            </a:r>
            <a:r>
              <a:rPr lang="es-ES" sz="2000" i="1" dirty="0"/>
              <a:t>Verdadera historia de la Conquista de México</a:t>
            </a:r>
            <a:r>
              <a:rPr lang="es-ES" sz="2000" dirty="0"/>
              <a:t> que escribe para desmentir a Gómez de </a:t>
            </a:r>
            <a:r>
              <a:rPr lang="es-ES" sz="2000" dirty="0" err="1" smtClean="0"/>
              <a:t>Gómara</a:t>
            </a:r>
            <a:r>
              <a:rPr lang="es-ES" sz="2000" dirty="0" smtClean="0"/>
              <a:t>.</a:t>
            </a:r>
            <a:endParaRPr lang="en-US" sz="2000" dirty="0"/>
          </a:p>
          <a:p>
            <a:r>
              <a:rPr lang="es-ES" sz="2000" dirty="0"/>
              <a:t>Bernal estuvo en dos expediciones anteriores; una fue la de Francisco Hernández de Córdoba en 1517 y en el de Juan de Grijalva en </a:t>
            </a:r>
            <a:r>
              <a:rPr lang="es-ES" sz="2000" dirty="0" smtClean="0"/>
              <a:t>1518.</a:t>
            </a:r>
          </a:p>
          <a:p>
            <a:r>
              <a:rPr lang="es-ES" sz="2000" dirty="0"/>
              <a:t>Hernando Cortés hizo la expedición en 1519 y desobedeció las órdenes del gobernador de Cuba, Diego Velázquez de que su viaje era para llevar indígenas a Cuba para trabajar en las tierras</a:t>
            </a:r>
            <a:endParaRPr lang="en-US" sz="2000" dirty="0"/>
          </a:p>
          <a:p>
            <a:r>
              <a:rPr lang="es-ES" sz="2000" dirty="0"/>
              <a:t>El primer encuentro entre Cortés y los indígenas es en San Juan de Ulúa; los indígenas los reciben con comida y con saludos</a:t>
            </a:r>
            <a:endParaRPr lang="en-US" sz="2000" dirty="0"/>
          </a:p>
          <a:p>
            <a:r>
              <a:rPr lang="es-ES" sz="2000" dirty="0"/>
              <a:t>Cortés se comunicaba con los indígenas por medio de doña Marina (</a:t>
            </a:r>
            <a:r>
              <a:rPr lang="es-ES" sz="2000" dirty="0" err="1"/>
              <a:t>Malintzin</a:t>
            </a:r>
            <a:r>
              <a:rPr lang="es-ES" sz="2000" dirty="0"/>
              <a:t>) y Jerónimo de Aguilar</a:t>
            </a:r>
            <a:endParaRPr lang="en-US" sz="2000" dirty="0"/>
          </a:p>
          <a:p>
            <a:r>
              <a:rPr lang="es-ES" sz="2000" i="1" dirty="0"/>
              <a:t>In hoc signo </a:t>
            </a:r>
            <a:r>
              <a:rPr lang="es-ES" sz="2000" i="1" dirty="0" err="1"/>
              <a:t>vinces</a:t>
            </a:r>
            <a:r>
              <a:rPr lang="es-ES" sz="2000" i="1" dirty="0"/>
              <a:t> </a:t>
            </a:r>
            <a:r>
              <a:rPr lang="es-ES" sz="2000" dirty="0"/>
              <a:t>era una lema que llevaba Cortés en su bandera que quiere decir “Bajo este signo venceremos” y lo utilizó el emperador romano Constantino cuando se hizo cristiano</a:t>
            </a:r>
            <a:endParaRPr lang="en-US" sz="2000" dirty="0"/>
          </a:p>
          <a:p>
            <a:endParaRPr lang="es-ES" sz="2000" dirty="0" smtClean="0"/>
          </a:p>
          <a:p>
            <a:endParaRPr lang="en-US" sz="2000" dirty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077200" cy="5745163"/>
          </a:xfrm>
        </p:spPr>
        <p:txBody>
          <a:bodyPr>
            <a:normAutofit/>
          </a:bodyPr>
          <a:lstStyle/>
          <a:p>
            <a:r>
              <a:rPr lang="es-ES" sz="2000" dirty="0"/>
              <a:t>Cortés les habló sobre Carlos V a los indígenas, que probablemente los indígenas imaginaron ser alguien como sus propios </a:t>
            </a:r>
            <a:r>
              <a:rPr lang="es-ES" sz="2000" dirty="0" smtClean="0"/>
              <a:t>señores.</a:t>
            </a:r>
            <a:endParaRPr lang="en-US" sz="2000" dirty="0"/>
          </a:p>
          <a:p>
            <a:r>
              <a:rPr lang="es-ES" sz="2000" dirty="0"/>
              <a:t>Los enviados por Moctezuma le dan oro y los </a:t>
            </a:r>
            <a:r>
              <a:rPr lang="es-ES" sz="2000" dirty="0" err="1"/>
              <a:t>tlacuilos</a:t>
            </a:r>
            <a:r>
              <a:rPr lang="es-ES" sz="2000" dirty="0"/>
              <a:t> pintan la información para </a:t>
            </a:r>
            <a:r>
              <a:rPr lang="es-ES" sz="2000" dirty="0" smtClean="0"/>
              <a:t>Moctezuma.</a:t>
            </a:r>
          </a:p>
          <a:p>
            <a:r>
              <a:rPr lang="es-ES" sz="2000" dirty="0"/>
              <a:t>Cortés les hace una muestra de los cañones, los arcabuces, lo que asusta a los </a:t>
            </a:r>
            <a:r>
              <a:rPr lang="es-ES" sz="2000" dirty="0" smtClean="0"/>
              <a:t>indígenas.</a:t>
            </a:r>
          </a:p>
          <a:p>
            <a:r>
              <a:rPr lang="es-ES" sz="2000" dirty="0"/>
              <a:t>Moctezuma envía dos mensajeros a Cortés para que hagan magia. No </a:t>
            </a:r>
            <a:r>
              <a:rPr lang="es-ES" sz="2000" dirty="0" err="1"/>
              <a:t>fucionó</a:t>
            </a:r>
            <a:r>
              <a:rPr lang="es-ES" sz="2000" dirty="0"/>
              <a:t>. Uno de ellos es el doble de Cortés.</a:t>
            </a:r>
            <a:endParaRPr lang="en-US" sz="2000" dirty="0"/>
          </a:p>
          <a:p>
            <a:r>
              <a:rPr lang="es-ES" sz="2000" dirty="0"/>
              <a:t>Los enviados de Moctezuma cortan relaciones con Cortés y le dan joyas para que se vaya. Le dicen que no debe de ir a México.</a:t>
            </a:r>
            <a:endParaRPr lang="en-US" sz="2000" dirty="0"/>
          </a:p>
          <a:p>
            <a:r>
              <a:rPr lang="es-ES" sz="2000" dirty="0"/>
              <a:t>Les muestran la cruz y les dan una lección de teología, es decir, sobre quien es Dios.</a:t>
            </a:r>
            <a:endParaRPr lang="en-US" sz="2000" dirty="0"/>
          </a:p>
          <a:p>
            <a:r>
              <a:rPr lang="es-ES" sz="2000" dirty="0"/>
              <a:t>Moctezuma le envía decir a sus hombres que se retiren de con los españoles porque sus dioses se enojarían de la cruz de los blancos.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err="1" smtClean="0"/>
              <a:t>Ecos</a:t>
            </a:r>
            <a:r>
              <a:rPr lang="en-US" i="1" dirty="0" smtClean="0"/>
              <a:t> de la </a:t>
            </a:r>
            <a:r>
              <a:rPr lang="en-US" i="1" dirty="0" err="1" smtClean="0"/>
              <a:t>conquista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Segunda</a:t>
            </a:r>
            <a:r>
              <a:rPr lang="en-US" dirty="0" smtClean="0"/>
              <a:t> parte, (</a:t>
            </a:r>
            <a:r>
              <a:rPr lang="es-ES" dirty="0"/>
              <a:t>v</a:t>
            </a:r>
            <a:r>
              <a:rPr lang="es-ES" dirty="0" smtClean="0"/>
              <a:t>isión indígena) Proviene </a:t>
            </a:r>
            <a:r>
              <a:rPr lang="es-ES" dirty="0"/>
              <a:t>del </a:t>
            </a:r>
            <a:r>
              <a:rPr lang="es-ES" i="1" dirty="0"/>
              <a:t>Códice Florentino</a:t>
            </a:r>
            <a:r>
              <a:rPr lang="es-ES" dirty="0"/>
              <a:t> Libro </a:t>
            </a:r>
            <a:r>
              <a:rPr lang="es-ES" dirty="0" smtClean="0"/>
              <a:t>XII </a:t>
            </a:r>
            <a:r>
              <a:rPr lang="es-ES" dirty="0"/>
              <a:t>compilado por fray Bernardino de Sahagún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Los </a:t>
            </a:r>
            <a:r>
              <a:rPr lang="en-US" sz="2000" dirty="0" err="1" smtClean="0"/>
              <a:t>presagios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305800" cy="5364163"/>
          </a:xfrm>
        </p:spPr>
        <p:txBody>
          <a:bodyPr>
            <a:normAutofit/>
          </a:bodyPr>
          <a:lstStyle/>
          <a:p>
            <a:r>
              <a:rPr lang="es-ES" sz="2000" dirty="0"/>
              <a:t>Los ocho presagios funestos tienen varios elementos en común:</a:t>
            </a:r>
            <a:endParaRPr lang="en-US" sz="2000" dirty="0"/>
          </a:p>
          <a:p>
            <a:r>
              <a:rPr lang="es-ES" sz="2000" dirty="0"/>
              <a:t>1) </a:t>
            </a:r>
            <a:r>
              <a:rPr lang="es-ES" sz="2000" dirty="0" smtClean="0"/>
              <a:t>En </a:t>
            </a:r>
            <a:r>
              <a:rPr lang="es-ES" sz="2000" dirty="0"/>
              <a:t>todos hay el rompimiento del orden </a:t>
            </a:r>
            <a:r>
              <a:rPr lang="es-ES" sz="2000" dirty="0" smtClean="0"/>
              <a:t>físico/natural.</a:t>
            </a:r>
          </a:p>
          <a:p>
            <a:r>
              <a:rPr lang="es-ES" sz="2000" dirty="0"/>
              <a:t>2) Los cuatro elementos están </a:t>
            </a:r>
            <a:r>
              <a:rPr lang="es-ES" sz="2000" dirty="0" smtClean="0"/>
              <a:t>presentes </a:t>
            </a:r>
            <a:r>
              <a:rPr lang="es-ES" sz="2000" dirty="0"/>
              <a:t>y otros fenómenos naturales</a:t>
            </a:r>
            <a:r>
              <a:rPr lang="es-ES" sz="2000" dirty="0" smtClean="0"/>
              <a:t>.</a:t>
            </a:r>
          </a:p>
          <a:p>
            <a:r>
              <a:rPr lang="es-ES" sz="2000" dirty="0"/>
              <a:t>3) La causa y el efecto son </a:t>
            </a:r>
            <a:r>
              <a:rPr lang="es-ES" sz="2000" dirty="0" smtClean="0"/>
              <a:t>sobrenaturales.</a:t>
            </a:r>
          </a:p>
          <a:p>
            <a:r>
              <a:rPr lang="es-ES" sz="2000" dirty="0"/>
              <a:t>4) Tienen que ver con la cosmovisión indígena del augurio o de pronosticar lo que acontecerá en el futuro. </a:t>
            </a:r>
            <a:endParaRPr lang="es-ES" sz="2000" dirty="0" smtClean="0"/>
          </a:p>
          <a:p>
            <a:r>
              <a:rPr lang="es-ES" sz="2000" dirty="0"/>
              <a:t>El </a:t>
            </a:r>
            <a:r>
              <a:rPr lang="es-ES" sz="2000" i="1" dirty="0" err="1"/>
              <a:t>tonalpohualli</a:t>
            </a:r>
            <a:r>
              <a:rPr lang="es-ES" sz="2000" i="1" dirty="0"/>
              <a:t> </a:t>
            </a:r>
            <a:r>
              <a:rPr lang="es-ES" sz="2000" dirty="0"/>
              <a:t>del </a:t>
            </a:r>
            <a:r>
              <a:rPr lang="es-ES" sz="2000" i="1" dirty="0"/>
              <a:t>Códice </a:t>
            </a:r>
            <a:r>
              <a:rPr lang="es-ES" sz="2000" i="1" dirty="0" err="1"/>
              <a:t>Borgia</a:t>
            </a:r>
            <a:r>
              <a:rPr lang="es-ES" sz="2000" i="1" dirty="0"/>
              <a:t>, </a:t>
            </a:r>
            <a:r>
              <a:rPr lang="es-ES" sz="2000" dirty="0"/>
              <a:t>por ejemplo, es un ejemplo de adivinación.</a:t>
            </a:r>
            <a:endParaRPr lang="en-US" sz="2000" dirty="0"/>
          </a:p>
          <a:p>
            <a:r>
              <a:rPr lang="es-ES" sz="2000" dirty="0" smtClean="0"/>
              <a:t>El texto del Libro XII del </a:t>
            </a:r>
            <a:r>
              <a:rPr lang="es-ES" sz="2000" i="1" dirty="0" err="1" smtClean="0"/>
              <a:t>Codice</a:t>
            </a:r>
            <a:r>
              <a:rPr lang="es-ES" sz="2000" i="1" dirty="0" smtClean="0"/>
              <a:t> </a:t>
            </a:r>
            <a:r>
              <a:rPr lang="es-ES" sz="2000" dirty="0" smtClean="0"/>
              <a:t>Florentino comienza </a:t>
            </a:r>
            <a:r>
              <a:rPr lang="es-ES" sz="2000" dirty="0"/>
              <a:t>diciendo que todo eso pasó 10 años antes de la llegada de los españoles con lo que se va al pasado para entender el presente y pronosticar el futuro. 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s-E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477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Ecos de la Conquista</vt:lpstr>
      <vt:lpstr>Slide 2</vt:lpstr>
      <vt:lpstr>Slide 3</vt:lpstr>
      <vt:lpstr>Ecos de la conquista</vt:lpstr>
      <vt:lpstr>Los presagios</vt:lpstr>
    </vt:vector>
  </TitlesOfParts>
  <Company>University of Wisconsin Oshkosh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 de la Conquista</dc:title>
  <dc:creator>Rocio Cortes</dc:creator>
  <cp:lastModifiedBy>Rocio Cortes</cp:lastModifiedBy>
  <cp:revision>4</cp:revision>
  <dcterms:created xsi:type="dcterms:W3CDTF">2011-03-28T19:57:03Z</dcterms:created>
  <dcterms:modified xsi:type="dcterms:W3CDTF">2011-03-28T20:32:17Z</dcterms:modified>
</cp:coreProperties>
</file>